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5"/>
  </p:notesMasterIdLst>
  <p:sldIdLst>
    <p:sldId id="256" r:id="rId2"/>
    <p:sldId id="316" r:id="rId3"/>
    <p:sldId id="351" r:id="rId4"/>
    <p:sldId id="317" r:id="rId5"/>
    <p:sldId id="318" r:id="rId6"/>
    <p:sldId id="357" r:id="rId7"/>
    <p:sldId id="319" r:id="rId8"/>
    <p:sldId id="352" r:id="rId9"/>
    <p:sldId id="353" r:id="rId10"/>
    <p:sldId id="320" r:id="rId11"/>
    <p:sldId id="354" r:id="rId12"/>
    <p:sldId id="355" r:id="rId13"/>
    <p:sldId id="356" r:id="rId14"/>
    <p:sldId id="321" r:id="rId15"/>
    <p:sldId id="358" r:id="rId16"/>
    <p:sldId id="359" r:id="rId17"/>
    <p:sldId id="322" r:id="rId18"/>
    <p:sldId id="323" r:id="rId19"/>
    <p:sldId id="324" r:id="rId20"/>
    <p:sldId id="325" r:id="rId21"/>
    <p:sldId id="327" r:id="rId22"/>
    <p:sldId id="328" r:id="rId23"/>
    <p:sldId id="330" r:id="rId24"/>
    <p:sldId id="419" r:id="rId25"/>
    <p:sldId id="333" r:id="rId26"/>
    <p:sldId id="329" r:id="rId27"/>
    <p:sldId id="334" r:id="rId28"/>
    <p:sldId id="332" r:id="rId29"/>
    <p:sldId id="335" r:id="rId30"/>
    <p:sldId id="417" r:id="rId31"/>
    <p:sldId id="336" r:id="rId32"/>
    <p:sldId id="360" r:id="rId33"/>
    <p:sldId id="338" r:id="rId34"/>
    <p:sldId id="362" r:id="rId35"/>
    <p:sldId id="361" r:id="rId36"/>
    <p:sldId id="418" r:id="rId37"/>
    <p:sldId id="342" r:id="rId38"/>
    <p:sldId id="343" r:id="rId39"/>
    <p:sldId id="344" r:id="rId40"/>
    <p:sldId id="345" r:id="rId41"/>
    <p:sldId id="346" r:id="rId42"/>
    <p:sldId id="347" r:id="rId43"/>
    <p:sldId id="363" r:id="rId44"/>
    <p:sldId id="349" r:id="rId45"/>
    <p:sldId id="365" r:id="rId46"/>
    <p:sldId id="366" r:id="rId47"/>
    <p:sldId id="367" r:id="rId48"/>
    <p:sldId id="368" r:id="rId49"/>
    <p:sldId id="369" r:id="rId50"/>
    <p:sldId id="370" r:id="rId51"/>
    <p:sldId id="416" r:id="rId52"/>
    <p:sldId id="371" r:id="rId53"/>
    <p:sldId id="372" r:id="rId54"/>
    <p:sldId id="373" r:id="rId55"/>
    <p:sldId id="379" r:id="rId56"/>
    <p:sldId id="374" r:id="rId57"/>
    <p:sldId id="375" r:id="rId58"/>
    <p:sldId id="377" r:id="rId59"/>
    <p:sldId id="378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4" r:id="rId74"/>
    <p:sldId id="393" r:id="rId75"/>
    <p:sldId id="395" r:id="rId76"/>
    <p:sldId id="410" r:id="rId77"/>
    <p:sldId id="409" r:id="rId78"/>
    <p:sldId id="411" r:id="rId79"/>
    <p:sldId id="415" r:id="rId80"/>
    <p:sldId id="413" r:id="rId81"/>
    <p:sldId id="414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20" r:id="rId9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586" autoAdjust="0"/>
    <p:restoredTop sz="94711" autoAdjust="0"/>
  </p:normalViewPr>
  <p:slideViewPr>
    <p:cSldViewPr>
      <p:cViewPr>
        <p:scale>
          <a:sx n="50" d="100"/>
          <a:sy n="50" d="100"/>
        </p:scale>
        <p:origin x="-1464" y="-6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31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x-none" sz="1100"/>
              <a:t>
</a:t>
            </a:r>
          </a:p>
          <a:p>
            <a:endParaRPr lang="x-none" sz="1100"/>
          </a:p>
          <a:p>
            <a:endParaRPr lang="x-none" sz="1100"/>
          </a:p>
          <a:p>
            <a:endParaRPr lang="x-none" sz="1100"/>
          </a:p>
          <a:p>
            <a:endParaRPr lang="x-none" sz="1100"/>
          </a:p>
          <a:p>
            <a:endParaRPr lang="x-none" sz="1100"/>
          </a:p>
          <a:p>
            <a:endParaRPr lang="x-none" sz="1100"/>
          </a:p>
          <a:p>
            <a:endParaRPr lang="x-none" sz="1100"/>
          </a:p>
        </p:txBody>
      </p:sp>
    </p:spTree>
    <p:extLst>
      <p:ext uri="{BB962C8B-B14F-4D97-AF65-F5344CB8AC3E}">
        <p14:creationId xmlns:p14="http://schemas.microsoft.com/office/powerpoint/2010/main" val="23381020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1pPr>
            <a:lvl2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2pPr>
            <a:lvl3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3pPr>
            <a:lvl4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4pPr>
            <a:lvl5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5pPr>
            <a:lvl6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6pPr>
            <a:lvl7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7pPr>
            <a:lvl8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8pPr>
            <a:lvl9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91055C-8CB7-4BBA-95FB-203173C9F823}" type="datetimeFigureOut">
              <a:rPr lang="pt-BR" smtClean="0"/>
              <a:t>24/04/2013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A8FB78-6FEE-438C-8042-1B17371B91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73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61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KDE" TargetMode="External"/><Relationship Id="rId7" Type="http://schemas.openxmlformats.org/officeDocument/2006/relationships/hyperlink" Target="http://www.guiafoca.org/" TargetMode="External"/><Relationship Id="rId2" Type="http://schemas.openxmlformats.org/officeDocument/2006/relationships/hyperlink" Target="http://www.tuxfiles.org/linuxhelp/wildcard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index.php/Desktop_Environment" TargetMode="External"/><Relationship Id="rId5" Type="http://schemas.openxmlformats.org/officeDocument/2006/relationships/hyperlink" Target="http://br.gnome.org/" TargetMode="External"/><Relationship Id="rId4" Type="http://schemas.openxmlformats.org/officeDocument/2006/relationships/hyperlink" Target="http://kd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07504" y="3026812"/>
            <a:ext cx="8928992" cy="1661963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x-none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 ao Sistema Operacional </a:t>
            </a:r>
            <a:r>
              <a:rPr lang="x-none" sz="9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x-none" sz="1800"/>
              <a:t>Responsáveis:</a:t>
            </a:r>
          </a:p>
          <a:p>
            <a:pPr lvl="0" rtl="0">
              <a:buNone/>
            </a:pPr>
            <a:r>
              <a:rPr lang="x-none" sz="1800"/>
              <a:t>Professora Dra. </a:t>
            </a:r>
            <a:r>
              <a:rPr lang="x-none" sz="1800" b="1"/>
              <a:t>Renata Spolon Lobato</a:t>
            </a:r>
          </a:p>
          <a:p>
            <a:pPr>
              <a:buNone/>
            </a:pPr>
            <a:r>
              <a:rPr lang="x-none" sz="1800"/>
              <a:t>Graduando </a:t>
            </a:r>
            <a:r>
              <a:rPr lang="x-none" sz="1800" b="1"/>
              <a:t>Gabriel Henrique Martinez Saraiva</a:t>
            </a:r>
          </a:p>
        </p:txBody>
      </p:sp>
      <p:sp>
        <p:nvSpPr>
          <p:cNvPr id="4" name="Shape 51"/>
          <p:cNvSpPr txBox="1">
            <a:spLocks/>
          </p:cNvSpPr>
          <p:nvPr/>
        </p:nvSpPr>
        <p:spPr>
          <a:xfrm>
            <a:off x="218852" y="5775648"/>
            <a:ext cx="8745636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5400" b="0" dirty="0" smtClean="0">
                <a:solidFill>
                  <a:schemeClr val="tx1"/>
                </a:solidFill>
              </a:rPr>
              <a:t>Aula 3</a:t>
            </a:r>
            <a:endParaRPr lang="x-none" sz="34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Terminal Puro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ir para uma TTY pressione: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</a:t>
            </a:r>
            <a:r>
              <a:rPr lang="pt-BR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pt-BR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</a:t>
            </a:r>
            <a:r>
              <a:rPr lang="pt-BR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F</a:t>
            </a:r>
            <a:r>
              <a:rPr lang="pt-BR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endParaRPr lang="pt-BR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Onde K é o número da TTY desejada.</a:t>
            </a:r>
          </a:p>
        </p:txBody>
      </p:sp>
    </p:spTree>
    <p:extLst>
      <p:ext uri="{BB962C8B-B14F-4D97-AF65-F5344CB8AC3E}">
        <p14:creationId xmlns:p14="http://schemas.microsoft.com/office/powerpoint/2010/main" val="3555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Terminal Puro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Em um TTY, para ir para outros, pressione: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</a:t>
            </a:r>
            <a:r>
              <a:rPr lang="pt-BR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    </a:t>
            </a:r>
            <a:r>
              <a:rPr lang="pt-BR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Próxima</a:t>
            </a:r>
            <a:endParaRPr lang="pt-BR" sz="9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</a:t>
            </a:r>
            <a:r>
              <a:rPr lang="pt-BR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    </a:t>
            </a:r>
            <a:r>
              <a:rPr lang="pt-BR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Anterior</a:t>
            </a:r>
            <a:endParaRPr lang="pt-BR" dirty="0" smtClean="0"/>
          </a:p>
        </p:txBody>
      </p:sp>
      <p:sp>
        <p:nvSpPr>
          <p:cNvPr id="4" name="Seta para a direita 3"/>
          <p:cNvSpPr/>
          <p:nvPr/>
        </p:nvSpPr>
        <p:spPr>
          <a:xfrm>
            <a:off x="3608152" y="3068960"/>
            <a:ext cx="1080120" cy="86409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 rot="10800000">
            <a:off x="3578187" y="4653136"/>
            <a:ext cx="1080120" cy="86409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0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Terminal Puro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Em um TTY, para ir para outros, pressione: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</a:t>
            </a:r>
            <a:r>
              <a:rPr lang="pt-BR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FK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Onde k </a:t>
            </a:r>
            <a:r>
              <a:rPr lang="pt-BR" dirty="0"/>
              <a:t>é o número da TTY desejada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924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Terminal Puro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Em um TTY, voltar ao modo gráfico: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</a:t>
            </a:r>
            <a:r>
              <a:rPr lang="pt-BR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F7</a:t>
            </a:r>
            <a:r>
              <a:rPr lang="pt-BR" sz="9600" b="1" dirty="0" smtClean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* O número do TTY utilizado pelo servidor gráfico pode mudar de distribuição para distribuição.</a:t>
            </a:r>
          </a:p>
        </p:txBody>
      </p:sp>
    </p:spTree>
    <p:extLst>
      <p:ext uri="{BB962C8B-B14F-4D97-AF65-F5344CB8AC3E}">
        <p14:creationId xmlns:p14="http://schemas.microsoft.com/office/powerpoint/2010/main" val="41272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67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6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LEMBRA </a:t>
            </a:r>
            <a:r>
              <a:rPr lang="pt-BR" dirty="0" smtClean="0"/>
              <a:t>a </a:t>
            </a:r>
            <a:r>
              <a:rPr lang="pt-BR" b="1" dirty="0" smtClean="0">
                <a:solidFill>
                  <a:srgbClr val="111111"/>
                </a:solidFill>
              </a:rPr>
              <a:t>janela</a:t>
            </a:r>
            <a:r>
              <a:rPr lang="pt-BR" dirty="0" smtClean="0">
                <a:solidFill>
                  <a:srgbClr val="111111"/>
                </a:solidFill>
              </a:rPr>
              <a:t> </a:t>
            </a:r>
            <a:r>
              <a:rPr lang="pt-BR" dirty="0" smtClean="0"/>
              <a:t>do “</a:t>
            </a:r>
            <a:r>
              <a:rPr lang="pt-BR" dirty="0" err="1" smtClean="0"/>
              <a:t>Prompt</a:t>
            </a:r>
            <a:r>
              <a:rPr lang="pt-BR" dirty="0" smtClean="0"/>
              <a:t>” do Windows ou o D.O.S.</a:t>
            </a:r>
          </a:p>
        </p:txBody>
      </p:sp>
      <p:pic>
        <p:nvPicPr>
          <p:cNvPr id="5" name="Imagem 4" descr="Administrator: C:\Windows\system32\cmd.ex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73579"/>
            <a:ext cx="4696602" cy="2372581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331640" y="4847801"/>
            <a:ext cx="2808312" cy="1224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Janela do </a:t>
            </a:r>
            <a:r>
              <a:rPr lang="pt-BR" sz="2000" b="1" dirty="0" smtClean="0"/>
              <a:t>“D.O.S.”</a:t>
            </a:r>
            <a:endParaRPr lang="pt-BR" sz="2000" b="1" dirty="0"/>
          </a:p>
        </p:txBody>
      </p:sp>
      <p:pic>
        <p:nvPicPr>
          <p:cNvPr id="1026" name="Picture 2" descr="http://1.bp.blogspot.com/-MqqcrUKIyPE/TZ-u9fumw-I/AAAAAAAABEk/s19r4Mir4JM/s1600/ms-dos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16" y="5455344"/>
            <a:ext cx="925252" cy="92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um programa fornece um “</a:t>
            </a:r>
            <a:r>
              <a:rPr lang="pt-BR" dirty="0" err="1" smtClean="0"/>
              <a:t>tty</a:t>
            </a:r>
            <a:r>
              <a:rPr lang="pt-BR" dirty="0" smtClean="0"/>
              <a:t>” dentro de um ambiente gráfico.</a:t>
            </a:r>
          </a:p>
          <a:p>
            <a:endParaRPr lang="pt-BR" dirty="0"/>
          </a:p>
          <a:p>
            <a:r>
              <a:rPr lang="pt-BR" dirty="0" smtClean="0"/>
              <a:t>Também conhecido como</a:t>
            </a:r>
          </a:p>
          <a:p>
            <a:pPr marL="0" indent="0" algn="ctr">
              <a:buNone/>
            </a:pPr>
            <a:r>
              <a:rPr lang="pt-BR" sz="8000" b="1" dirty="0"/>
              <a:t>TERMINAL GRÁFICO</a:t>
            </a:r>
            <a:endParaRPr lang="pt-BR" sz="7200" b="1" dirty="0" smtClean="0"/>
          </a:p>
        </p:txBody>
      </p:sp>
    </p:spTree>
    <p:extLst>
      <p:ext uri="{BB962C8B-B14F-4D97-AF65-F5344CB8AC3E}">
        <p14:creationId xmlns:p14="http://schemas.microsoft.com/office/powerpoint/2010/main" val="10462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Existem diversos terminais gráficos</a:t>
            </a:r>
          </a:p>
          <a:p>
            <a:pPr lvl="1"/>
            <a:r>
              <a:rPr lang="pt-BR" dirty="0" err="1" smtClean="0"/>
              <a:t>Xterm</a:t>
            </a:r>
            <a:endParaRPr lang="pt-BR" dirty="0" smtClean="0"/>
          </a:p>
          <a:p>
            <a:pPr lvl="1"/>
            <a:r>
              <a:rPr lang="pt-BR" dirty="0" err="1" smtClean="0"/>
              <a:t>Konsole</a:t>
            </a:r>
            <a:endParaRPr lang="pt-BR" dirty="0" smtClean="0"/>
          </a:p>
          <a:p>
            <a:pPr lvl="1"/>
            <a:r>
              <a:rPr lang="pt-BR" dirty="0" err="1" smtClean="0"/>
              <a:t>Gnome</a:t>
            </a:r>
            <a:r>
              <a:rPr lang="pt-BR" dirty="0" smtClean="0"/>
              <a:t>-Terminal</a:t>
            </a:r>
          </a:p>
          <a:p>
            <a:pPr lvl="1"/>
            <a:r>
              <a:rPr lang="pt-BR" dirty="0" err="1" smtClean="0"/>
              <a:t>Xrvt</a:t>
            </a:r>
            <a:endParaRPr lang="pt-BR" dirty="0" smtClean="0"/>
          </a:p>
          <a:p>
            <a:pPr lvl="1"/>
            <a:r>
              <a:rPr lang="pt-BR" dirty="0" err="1" smtClean="0"/>
              <a:t>Aterm</a:t>
            </a:r>
            <a:endParaRPr lang="pt-BR" dirty="0" smtClean="0"/>
          </a:p>
          <a:p>
            <a:pPr lvl="1"/>
            <a:r>
              <a:rPr lang="pt-BR" dirty="0" err="1" smtClean="0"/>
              <a:t>Yakuake</a:t>
            </a:r>
            <a:endParaRPr lang="pt-BR" dirty="0" smtClean="0"/>
          </a:p>
          <a:p>
            <a:pPr lvl="1"/>
            <a:r>
              <a:rPr lang="pt-BR" dirty="0" smtClean="0"/>
              <a:t>...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667526"/>
            <a:ext cx="5519936" cy="29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XTERM</a:t>
            </a:r>
            <a:endParaRPr lang="pt-BR" dirty="0"/>
          </a:p>
        </p:txBody>
      </p:sp>
      <p:pic>
        <p:nvPicPr>
          <p:cNvPr id="1026" name="Picture 2" descr="http://www.davidsimmons.com/soft/xtermhacks/xterm-snap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6552728" cy="454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Konsole</a:t>
            </a:r>
            <a:endParaRPr lang="pt-BR" dirty="0"/>
          </a:p>
        </p:txBody>
      </p:sp>
      <p:pic>
        <p:nvPicPr>
          <p:cNvPr id="2050" name="Picture 2" descr="http://www.kde.org/announcements/4.0/screenshots/konso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436793" cy="44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Interfaces de utilização do Linux</a:t>
            </a:r>
          </a:p>
          <a:p>
            <a:r>
              <a:rPr lang="pt-BR" dirty="0" smtClean="0"/>
              <a:t>Comandos de básicos de sobrevivência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6742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Gnome</a:t>
            </a:r>
            <a:r>
              <a:rPr lang="pt-BR" dirty="0" smtClean="0"/>
              <a:t>-Terminal</a:t>
            </a:r>
            <a:endParaRPr lang="pt-BR" dirty="0"/>
          </a:p>
        </p:txBody>
      </p:sp>
      <p:pic>
        <p:nvPicPr>
          <p:cNvPr id="3074" name="Picture 2" descr="http://upload.wikimedia.org/wikipedia/commons/a/ab/Gnome_Terminal_bash_command_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63531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RXVT</a:t>
            </a:r>
            <a:endParaRPr lang="pt-BR" dirty="0"/>
          </a:p>
        </p:txBody>
      </p:sp>
      <p:pic>
        <p:nvPicPr>
          <p:cNvPr id="4098" name="Picture 2" descr="File:Rxv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92896"/>
            <a:ext cx="4259982" cy="39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ATERM</a:t>
            </a:r>
            <a:endParaRPr lang="pt-BR" dirty="0"/>
          </a:p>
        </p:txBody>
      </p:sp>
      <p:pic>
        <p:nvPicPr>
          <p:cNvPr id="5122" name="Picture 2" descr="http://zaurus.daemons.gr/menaie/mirror/screenshots/pdaXqtrom-ate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76872"/>
            <a:ext cx="5857875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9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Yuakuake</a:t>
            </a:r>
            <a:endParaRPr lang="pt-BR" dirty="0"/>
          </a:p>
        </p:txBody>
      </p:sp>
      <p:pic>
        <p:nvPicPr>
          <p:cNvPr id="6146" name="Picture 2" descr="http://images.pbidir.com/screenshots/yakuak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5819800" cy="46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7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Emulador de Terminal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OBS: Sempre utilize o EMULADOR de TERMINAL especifico para o ambiente gráfico que está utilizando. </a:t>
            </a:r>
            <a:r>
              <a:rPr lang="pt-BR" b="1" dirty="0" smtClean="0"/>
              <a:t>Isso evita problemas!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64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BR" dirty="0" smtClean="0"/>
              <a:t>Sessão Remota (SSH)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36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Sessão Remota (SSH)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Permite acessar um computador  que esteja executando um servidor SSH , de forma </a:t>
            </a:r>
            <a:r>
              <a:rPr lang="pt-BR" b="1" dirty="0" smtClean="0">
                <a:solidFill>
                  <a:srgbClr val="FF0000"/>
                </a:solidFill>
              </a:rPr>
              <a:t>remota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O servidor deve ser estar sobre um computador rodando um sistema UNIX-LIKE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chemeClr val="tx1"/>
                </a:solidFill>
              </a:rPr>
              <a:t>O cliente pode ser qualquer S.O. com um cliente SSH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Sessão Remota (SSH)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t-BR" dirty="0" smtClean="0">
                <a:solidFill>
                  <a:schemeClr val="tx1"/>
                </a:solidFill>
              </a:rPr>
              <a:t>Utiliza Criptografia na comunicação</a:t>
            </a:r>
          </a:p>
          <a:p>
            <a:pPr>
              <a:lnSpc>
                <a:spcPct val="200000"/>
              </a:lnSpc>
            </a:pPr>
            <a:r>
              <a:rPr lang="pt-BR" dirty="0" smtClean="0">
                <a:solidFill>
                  <a:schemeClr val="tx1"/>
                </a:solidFill>
              </a:rPr>
              <a:t>Mais seguro que o </a:t>
            </a:r>
            <a:r>
              <a:rPr lang="pt-BR" b="1" dirty="0" err="1" smtClean="0">
                <a:solidFill>
                  <a:schemeClr val="tx1"/>
                </a:solidFill>
              </a:rPr>
              <a:t>telnet</a:t>
            </a:r>
            <a:endParaRPr lang="pt-BR" b="1" dirty="0" smtClean="0">
              <a:solidFill>
                <a:schemeClr val="tx1"/>
              </a:solidFill>
            </a:endParaRPr>
          </a:p>
          <a:p>
            <a:endParaRPr lang="pt-BR" b="1" dirty="0">
              <a:solidFill>
                <a:srgbClr val="FF0000"/>
              </a:solidFill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884368" cy="49254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Sessão Remota (SSH)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547296" y="5816113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 smtClean="0">
                <a:solidFill>
                  <a:schemeClr val="bg1"/>
                </a:solidFill>
              </a:rPr>
              <a:t>PuTTY</a:t>
            </a:r>
            <a:endParaRPr lang="pt-BR" sz="3600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 flipV="1">
            <a:off x="4788024" y="5445224"/>
            <a:ext cx="1759272" cy="694055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Sessão Remota (SSH)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6547296" y="5816113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PUTTY</a:t>
            </a:r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 flipV="1">
            <a:off x="5580112" y="5589240"/>
            <a:ext cx="967184" cy="550039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://polishlinux.org/reviews/sztuczki_z_ssh/ssh_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6589"/>
            <a:ext cx="70485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Usando o Linux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Podemos utilizar o Linux basicamente através de 2 interfaces</a:t>
            </a:r>
          </a:p>
          <a:p>
            <a:pPr>
              <a:lnSpc>
                <a:spcPct val="200000"/>
              </a:lnSpc>
            </a:pPr>
            <a:r>
              <a:rPr lang="pt-BR" sz="4400" b="1" dirty="0" smtClean="0"/>
              <a:t>Texto</a:t>
            </a:r>
          </a:p>
          <a:p>
            <a:pPr>
              <a:lnSpc>
                <a:spcPct val="200000"/>
              </a:lnSpc>
            </a:pPr>
            <a:r>
              <a:rPr lang="pt-BR" sz="4400" b="1" dirty="0" smtClean="0"/>
              <a:t>Gráfico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3336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64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Todas as interfaces de texto acima, utilizam um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1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SHELL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32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Shell é o programa que vai receber o </a:t>
            </a:r>
            <a:r>
              <a:rPr lang="pt-BR" dirty="0" smtClean="0"/>
              <a:t>comando e </a:t>
            </a:r>
            <a:r>
              <a:rPr lang="pt-BR" dirty="0"/>
              <a:t>decidir o que fazer com ele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Controla a saída de um comando</a:t>
            </a:r>
            <a:endParaRPr lang="pt-BR" dirty="0"/>
          </a:p>
          <a:p>
            <a:endParaRPr lang="pt-BR" dirty="0"/>
          </a:p>
          <a:p>
            <a:r>
              <a:rPr lang="pt-BR" dirty="0"/>
              <a:t>Shell é o interpretador de comandos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621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Existem diversos </a:t>
            </a:r>
            <a:r>
              <a:rPr lang="pt-BR" dirty="0" err="1"/>
              <a:t>SHELLs</a:t>
            </a:r>
            <a:endParaRPr lang="pt-BR" dirty="0"/>
          </a:p>
          <a:p>
            <a:pPr lvl="1"/>
            <a:r>
              <a:rPr lang="pt-BR" dirty="0" err="1"/>
              <a:t>Bash</a:t>
            </a:r>
            <a:endParaRPr lang="pt-BR" dirty="0"/>
          </a:p>
          <a:p>
            <a:pPr lvl="1"/>
            <a:r>
              <a:rPr lang="pt-BR" dirty="0" err="1"/>
              <a:t>Sh</a:t>
            </a:r>
            <a:endParaRPr lang="pt-BR" dirty="0"/>
          </a:p>
          <a:p>
            <a:pPr lvl="1"/>
            <a:r>
              <a:rPr lang="pt-BR" dirty="0" err="1"/>
              <a:t>Zsh</a:t>
            </a:r>
            <a:endParaRPr lang="pt-BR" dirty="0"/>
          </a:p>
          <a:p>
            <a:pPr lvl="1"/>
            <a:r>
              <a:rPr lang="pt-BR" dirty="0" err="1"/>
              <a:t>Csh</a:t>
            </a:r>
            <a:endParaRPr lang="pt-BR" dirty="0"/>
          </a:p>
          <a:p>
            <a:pPr lvl="1"/>
            <a:r>
              <a:rPr lang="pt-BR" dirty="0"/>
              <a:t>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5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  <p:pic>
        <p:nvPicPr>
          <p:cNvPr id="3" name="Imagem 2" descr="root@gspd-shion: /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r="2222"/>
          <a:stretch/>
        </p:blipFill>
        <p:spPr>
          <a:xfrm>
            <a:off x="251520" y="1628800"/>
            <a:ext cx="8640960" cy="515219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932040" y="4581128"/>
            <a:ext cx="36279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bash</a:t>
            </a:r>
            <a:endParaRPr lang="pt-BR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Bisel 6"/>
          <p:cNvSpPr/>
          <p:nvPr/>
        </p:nvSpPr>
        <p:spPr>
          <a:xfrm>
            <a:off x="1259632" y="1685641"/>
            <a:ext cx="1080121" cy="454788"/>
          </a:xfrm>
          <a:prstGeom prst="beve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</a:t>
            </a:r>
            <a:endParaRPr lang="pt-B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Bisel 7"/>
          <p:cNvSpPr/>
          <p:nvPr/>
        </p:nvSpPr>
        <p:spPr>
          <a:xfrm>
            <a:off x="2492153" y="1685641"/>
            <a:ext cx="1080121" cy="454788"/>
          </a:xfrm>
          <a:prstGeom prst="beve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</a:t>
            </a:r>
            <a:endParaRPr lang="pt-B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85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root@gspd-shion: ~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8" r="2816" b="92424"/>
          <a:stretch/>
        </p:blipFill>
        <p:spPr>
          <a:xfrm>
            <a:off x="245613" y="1643694"/>
            <a:ext cx="8286826" cy="195904"/>
          </a:xfrm>
          <a:prstGeom prst="rect">
            <a:avLst/>
          </a:prstGeom>
        </p:spPr>
      </p:pic>
      <p:pic>
        <p:nvPicPr>
          <p:cNvPr id="9" name="Imagem 8" descr="root@gspd-shion: ~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5" r="2816"/>
          <a:stretch/>
        </p:blipFill>
        <p:spPr>
          <a:xfrm>
            <a:off x="245614" y="1839597"/>
            <a:ext cx="8286826" cy="49162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Texto: SHELL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859604" y="4887257"/>
            <a:ext cx="26436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zsh</a:t>
            </a:r>
            <a:endParaRPr lang="pt-BR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isel 5"/>
          <p:cNvSpPr/>
          <p:nvPr/>
        </p:nvSpPr>
        <p:spPr>
          <a:xfrm>
            <a:off x="2943435" y="1741646"/>
            <a:ext cx="1080121" cy="454788"/>
          </a:xfrm>
          <a:prstGeom prst="beve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</a:t>
            </a:r>
            <a:endParaRPr lang="pt-B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Bisel 6"/>
          <p:cNvSpPr/>
          <p:nvPr/>
        </p:nvSpPr>
        <p:spPr>
          <a:xfrm>
            <a:off x="4175956" y="1741646"/>
            <a:ext cx="1080121" cy="454788"/>
          </a:xfrm>
          <a:prstGeom prst="bevel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</a:t>
            </a:r>
            <a:endParaRPr lang="pt-B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01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t-BR" dirty="0" smtClean="0"/>
              <a:t>São Rápidos.</a:t>
            </a:r>
          </a:p>
          <a:p>
            <a:pPr>
              <a:lnSpc>
                <a:spcPct val="200000"/>
              </a:lnSpc>
            </a:pPr>
            <a:r>
              <a:rPr lang="pt-BR" dirty="0" smtClean="0"/>
              <a:t>São Poderosos.</a:t>
            </a:r>
          </a:p>
          <a:p>
            <a:pPr>
              <a:lnSpc>
                <a:spcPct val="200000"/>
              </a:lnSpc>
            </a:pPr>
            <a:r>
              <a:rPr lang="pt-BR" dirty="0" smtClean="0"/>
              <a:t>São Flexíveis.</a:t>
            </a:r>
          </a:p>
          <a:p>
            <a:pPr>
              <a:lnSpc>
                <a:spcPct val="200000"/>
              </a:lnSpc>
            </a:pPr>
            <a:r>
              <a:rPr lang="pt-BR" sz="4400" b="1" dirty="0" smtClean="0"/>
              <a:t>Podem ser combinados!</a:t>
            </a:r>
            <a:endParaRPr lang="pt-BR" dirty="0" smtClean="0"/>
          </a:p>
          <a:p>
            <a:pPr>
              <a:lnSpc>
                <a:spcPct val="200000"/>
              </a:lnSpc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1:</a:t>
            </a:r>
          </a:p>
          <a:p>
            <a:pPr lvl="1"/>
            <a:r>
              <a:rPr lang="pt-BR" dirty="0" smtClean="0"/>
              <a:t>Como apagar todos os arquivos .</a:t>
            </a:r>
            <a:r>
              <a:rPr lang="pt-BR" dirty="0" err="1" smtClean="0"/>
              <a:t>tmp</a:t>
            </a:r>
            <a:r>
              <a:rPr lang="pt-BR" dirty="0"/>
              <a:t> </a:t>
            </a:r>
            <a:r>
              <a:rPr lang="pt-BR" dirty="0" smtClean="0"/>
              <a:t>maiores que 5MB do seu HD ?</a:t>
            </a:r>
          </a:p>
          <a:p>
            <a:pPr lvl="1"/>
            <a:endParaRPr lang="pt-BR" dirty="0" smtClean="0"/>
          </a:p>
          <a:p>
            <a:r>
              <a:rPr lang="pt-BR" b="1" dirty="0" smtClean="0"/>
              <a:t>Sugestões?</a:t>
            </a:r>
          </a:p>
        </p:txBody>
      </p:sp>
    </p:spTree>
    <p:extLst>
      <p:ext uri="{BB962C8B-B14F-4D97-AF65-F5344CB8AC3E}">
        <p14:creationId xmlns:p14="http://schemas.microsoft.com/office/powerpoint/2010/main" val="27329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1:</a:t>
            </a:r>
          </a:p>
          <a:p>
            <a:pPr lvl="1"/>
            <a:r>
              <a:rPr lang="pt-BR" dirty="0" smtClean="0"/>
              <a:t>Como apagar todos os arquivos .</a:t>
            </a:r>
            <a:r>
              <a:rPr lang="pt-BR" dirty="0" err="1" smtClean="0"/>
              <a:t>tmp</a:t>
            </a:r>
            <a:r>
              <a:rPr lang="pt-BR" dirty="0"/>
              <a:t> </a:t>
            </a:r>
            <a:r>
              <a:rPr lang="pt-BR" dirty="0" smtClean="0"/>
              <a:t>maiores que 5MB do seu HD ?</a:t>
            </a:r>
          </a:p>
          <a:p>
            <a:pPr lvl="1"/>
            <a:endParaRPr lang="pt-BR" dirty="0" smtClean="0"/>
          </a:p>
          <a:p>
            <a:r>
              <a:rPr lang="pt-BR" b="1" dirty="0" smtClean="0"/>
              <a:t>Sugestões?</a:t>
            </a:r>
          </a:p>
          <a:p>
            <a:pPr lvl="1"/>
            <a:endParaRPr lang="pt-BR" b="1" dirty="0"/>
          </a:p>
          <a:p>
            <a:pPr lvl="1"/>
            <a:r>
              <a:rPr lang="pt-BR" sz="4400" b="1" dirty="0" smtClean="0"/>
              <a:t># </a:t>
            </a:r>
            <a:r>
              <a:rPr lang="pt-BR" sz="4400" b="1" dirty="0" err="1" smtClean="0"/>
              <a:t>find</a:t>
            </a:r>
            <a:r>
              <a:rPr lang="pt-BR" sz="4400" b="1" dirty="0" smtClean="0"/>
              <a:t> / -</a:t>
            </a:r>
            <a:r>
              <a:rPr lang="pt-BR" sz="4400" b="1" dirty="0" err="1" smtClean="0"/>
              <a:t>name</a:t>
            </a:r>
            <a:r>
              <a:rPr lang="pt-BR" sz="4400" b="1" dirty="0" smtClean="0"/>
              <a:t> “.</a:t>
            </a:r>
            <a:r>
              <a:rPr lang="pt-BR" sz="4400" b="1" dirty="0" err="1" smtClean="0"/>
              <a:t>tmp</a:t>
            </a:r>
            <a:r>
              <a:rPr lang="pt-BR" sz="4400" b="1" dirty="0" smtClean="0"/>
              <a:t>” –</a:t>
            </a:r>
            <a:r>
              <a:rPr lang="pt-BR" sz="4400" b="1" dirty="0" err="1" smtClean="0"/>
              <a:t>size</a:t>
            </a:r>
            <a:r>
              <a:rPr lang="pt-BR" sz="4400" b="1" dirty="0" smtClean="0"/>
              <a:t> +5M –</a:t>
            </a:r>
            <a:r>
              <a:rPr lang="pt-BR" sz="4400" b="1" dirty="0" err="1" smtClean="0"/>
              <a:t>exec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rm</a:t>
            </a:r>
            <a:r>
              <a:rPr lang="pt-BR" sz="4400" b="1" dirty="0" smtClean="0"/>
              <a:t> –v {} \;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1175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2:</a:t>
            </a:r>
          </a:p>
          <a:p>
            <a:pPr lvl="1"/>
            <a:r>
              <a:rPr lang="pt-BR" dirty="0" smtClean="0"/>
              <a:t>Como criar um backup apenas dos arquivos .</a:t>
            </a:r>
            <a:r>
              <a:rPr lang="pt-BR" dirty="0" err="1" smtClean="0"/>
              <a:t>xlsx</a:t>
            </a:r>
            <a:r>
              <a:rPr lang="pt-BR" dirty="0" smtClean="0"/>
              <a:t> de uma pasta e gravar em um </a:t>
            </a:r>
            <a:r>
              <a:rPr lang="pt-BR" dirty="0" err="1" smtClean="0"/>
              <a:t>pendrive</a:t>
            </a:r>
            <a:r>
              <a:rPr lang="pt-BR" dirty="0" smtClean="0"/>
              <a:t> tudo compactado?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b="1" dirty="0" smtClean="0"/>
              <a:t>Sugestões?</a:t>
            </a:r>
          </a:p>
          <a:p>
            <a:pPr lvl="1"/>
            <a:endParaRPr lang="pt-BR" b="1" dirty="0"/>
          </a:p>
          <a:p>
            <a:pPr marL="457200" lvl="1" indent="0">
              <a:buNone/>
            </a:pP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8312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Usando o Linux no Texto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interagir com o Linux pelo modo texto utilizamos um “</a:t>
            </a:r>
            <a:r>
              <a:rPr lang="pt-BR" b="1" dirty="0" smtClean="0"/>
              <a:t>TERMINAL</a:t>
            </a:r>
            <a:r>
              <a:rPr lang="pt-BR" dirty="0" smtClean="0"/>
              <a:t>” ou </a:t>
            </a:r>
            <a:r>
              <a:rPr lang="pt-BR" b="1" dirty="0" smtClean="0"/>
              <a:t>“CONSOLE”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dirty="0" smtClean="0"/>
              <a:t>Existem 3 maneiras para interagir com o modo texto.</a:t>
            </a:r>
          </a:p>
          <a:p>
            <a:pPr lvl="1"/>
            <a:r>
              <a:rPr lang="pt-BR" dirty="0" err="1" smtClean="0"/>
              <a:t>TTYs</a:t>
            </a:r>
            <a:endParaRPr lang="pt-BR" dirty="0" smtClean="0"/>
          </a:p>
          <a:p>
            <a:pPr lvl="1"/>
            <a:r>
              <a:rPr lang="pt-BR" dirty="0" smtClean="0"/>
              <a:t>Emuladores de </a:t>
            </a:r>
            <a:r>
              <a:rPr lang="pt-BR" dirty="0" err="1" smtClean="0"/>
              <a:t>TTYs</a:t>
            </a:r>
            <a:endParaRPr lang="pt-BR" dirty="0" smtClean="0"/>
          </a:p>
          <a:p>
            <a:pPr lvl="1"/>
            <a:r>
              <a:rPr lang="pt-BR" dirty="0" smtClean="0"/>
              <a:t>Sessão Remota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570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2:</a:t>
            </a:r>
          </a:p>
          <a:p>
            <a:pPr lvl="1"/>
            <a:r>
              <a:rPr lang="pt-BR" dirty="0" smtClean="0"/>
              <a:t>Como criar um backup apenas dos arquivos .</a:t>
            </a:r>
            <a:r>
              <a:rPr lang="pt-BR" dirty="0" err="1" smtClean="0"/>
              <a:t>xlsx</a:t>
            </a:r>
            <a:r>
              <a:rPr lang="pt-BR" dirty="0" smtClean="0"/>
              <a:t> de uma pasta e gravar em um </a:t>
            </a:r>
            <a:r>
              <a:rPr lang="pt-BR" dirty="0" err="1" smtClean="0"/>
              <a:t>pendrive</a:t>
            </a:r>
            <a:r>
              <a:rPr lang="pt-BR" dirty="0" smtClean="0"/>
              <a:t> tudo compactado?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b="1" dirty="0" smtClean="0"/>
              <a:t>Sugestões?</a:t>
            </a:r>
          </a:p>
          <a:p>
            <a:pPr lvl="1"/>
            <a:endParaRPr lang="pt-BR" b="1" dirty="0"/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mv</a:t>
            </a:r>
            <a:r>
              <a:rPr lang="pt-BR" b="1" dirty="0" smtClean="0"/>
              <a:t> *.</a:t>
            </a:r>
            <a:r>
              <a:rPr lang="pt-BR" b="1" dirty="0" err="1" smtClean="0"/>
              <a:t>xlsx</a:t>
            </a:r>
            <a:r>
              <a:rPr lang="pt-BR" b="1" dirty="0" smtClean="0"/>
              <a:t> /</a:t>
            </a:r>
            <a:r>
              <a:rPr lang="pt-BR" b="1" dirty="0" err="1" smtClean="0"/>
              <a:t>mnt</a:t>
            </a:r>
            <a:r>
              <a:rPr lang="pt-BR" b="1" dirty="0" smtClean="0"/>
              <a:t>/</a:t>
            </a:r>
            <a:r>
              <a:rPr lang="pt-BR" b="1" dirty="0" err="1" smtClean="0"/>
              <a:t>pendrive</a:t>
            </a:r>
            <a:r>
              <a:rPr lang="pt-BR" b="1" dirty="0" smtClean="0"/>
              <a:t>/backup</a:t>
            </a:r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cd</a:t>
            </a:r>
            <a:r>
              <a:rPr lang="pt-BR" b="1" dirty="0" smtClean="0"/>
              <a:t> /</a:t>
            </a:r>
            <a:r>
              <a:rPr lang="pt-BR" b="1" dirty="0" err="1" smtClean="0"/>
              <a:t>mnt</a:t>
            </a:r>
            <a:r>
              <a:rPr lang="pt-BR" b="1" dirty="0" smtClean="0"/>
              <a:t>/</a:t>
            </a:r>
            <a:r>
              <a:rPr lang="pt-BR" b="1" dirty="0" err="1" smtClean="0"/>
              <a:t>pendrive</a:t>
            </a:r>
            <a:r>
              <a:rPr lang="pt-BR" b="1" dirty="0" smtClean="0"/>
              <a:t>/backup</a:t>
            </a:r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tar</a:t>
            </a:r>
            <a:r>
              <a:rPr lang="pt-BR" b="1" dirty="0" smtClean="0"/>
              <a:t> –</a:t>
            </a:r>
            <a:r>
              <a:rPr lang="pt-BR" b="1" dirty="0" err="1" smtClean="0"/>
              <a:t>cvzf</a:t>
            </a:r>
            <a:r>
              <a:rPr lang="pt-BR" b="1" dirty="0" smtClean="0"/>
              <a:t> backup.tar.gz *.</a:t>
            </a:r>
            <a:r>
              <a:rPr lang="pt-BR" b="1" dirty="0" err="1" smtClean="0"/>
              <a:t>xlxs</a:t>
            </a:r>
            <a:endParaRPr lang="pt-BR" b="1" dirty="0" smtClean="0"/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rm</a:t>
            </a:r>
            <a:r>
              <a:rPr lang="pt-BR" b="1" dirty="0"/>
              <a:t> </a:t>
            </a:r>
            <a:r>
              <a:rPr lang="pt-BR" b="1" dirty="0" smtClean="0"/>
              <a:t>*.</a:t>
            </a:r>
            <a:r>
              <a:rPr lang="pt-BR" b="1" dirty="0" err="1" smtClean="0"/>
              <a:t>xlxs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6334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2 Complicado:</a:t>
            </a:r>
          </a:p>
          <a:p>
            <a:pPr lvl="1"/>
            <a:r>
              <a:rPr lang="pt-BR" dirty="0" smtClean="0"/>
              <a:t>Como criar um backup apenas dos arquivos .</a:t>
            </a:r>
            <a:r>
              <a:rPr lang="pt-BR" dirty="0" err="1" smtClean="0"/>
              <a:t>xlsx</a:t>
            </a:r>
            <a:r>
              <a:rPr lang="pt-BR" dirty="0" smtClean="0"/>
              <a:t>, .</a:t>
            </a:r>
            <a:r>
              <a:rPr lang="pt-BR" dirty="0" err="1" smtClean="0"/>
              <a:t>doc</a:t>
            </a:r>
            <a:r>
              <a:rPr lang="pt-BR" dirty="0" smtClean="0"/>
              <a:t>, .</a:t>
            </a:r>
            <a:r>
              <a:rPr lang="pt-BR" dirty="0" err="1" smtClean="0"/>
              <a:t>rar</a:t>
            </a:r>
            <a:r>
              <a:rPr lang="pt-BR" dirty="0" smtClean="0"/>
              <a:t>, .</a:t>
            </a:r>
            <a:r>
              <a:rPr lang="pt-BR" dirty="0" err="1" smtClean="0"/>
              <a:t>txt</a:t>
            </a:r>
            <a:r>
              <a:rPr lang="pt-BR" dirty="0" smtClean="0"/>
              <a:t> de uma pasta e gravar em um </a:t>
            </a:r>
            <a:r>
              <a:rPr lang="pt-BR" dirty="0" err="1" smtClean="0"/>
              <a:t>pendrive</a:t>
            </a:r>
            <a:r>
              <a:rPr lang="pt-BR" dirty="0" smtClean="0"/>
              <a:t> tudo compactado?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b="1" dirty="0" smtClean="0"/>
              <a:t>Sugestões?</a:t>
            </a:r>
          </a:p>
          <a:p>
            <a:pPr lvl="1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02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2 Complicado:</a:t>
            </a:r>
          </a:p>
          <a:p>
            <a:pPr lvl="1"/>
            <a:r>
              <a:rPr lang="pt-BR" dirty="0" smtClean="0"/>
              <a:t>Como criar um backup apenas dos arquivos .</a:t>
            </a:r>
            <a:r>
              <a:rPr lang="pt-BR" dirty="0" err="1" smtClean="0"/>
              <a:t>xlsx</a:t>
            </a:r>
            <a:r>
              <a:rPr lang="pt-BR" dirty="0" smtClean="0"/>
              <a:t>, .</a:t>
            </a:r>
            <a:r>
              <a:rPr lang="pt-BR" dirty="0" err="1" smtClean="0"/>
              <a:t>doc</a:t>
            </a:r>
            <a:r>
              <a:rPr lang="pt-BR" dirty="0" smtClean="0"/>
              <a:t>, .</a:t>
            </a:r>
            <a:r>
              <a:rPr lang="pt-BR" dirty="0" err="1" smtClean="0"/>
              <a:t>rar</a:t>
            </a:r>
            <a:r>
              <a:rPr lang="pt-BR" dirty="0" smtClean="0"/>
              <a:t>, .</a:t>
            </a:r>
            <a:r>
              <a:rPr lang="pt-BR" dirty="0" err="1" smtClean="0"/>
              <a:t>txt</a:t>
            </a:r>
            <a:r>
              <a:rPr lang="pt-BR" dirty="0" smtClean="0"/>
              <a:t> de uma pasta e gravar em um </a:t>
            </a:r>
            <a:r>
              <a:rPr lang="pt-BR" dirty="0" err="1" smtClean="0"/>
              <a:t>pendrive</a:t>
            </a:r>
            <a:r>
              <a:rPr lang="pt-BR" dirty="0" smtClean="0"/>
              <a:t> tudo compactado?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b="1" dirty="0" smtClean="0"/>
              <a:t>Sugestões?</a:t>
            </a:r>
          </a:p>
          <a:p>
            <a:pPr lvl="1"/>
            <a:endParaRPr lang="pt-BR" b="1" dirty="0"/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mv</a:t>
            </a:r>
            <a:r>
              <a:rPr lang="pt-BR" b="1" dirty="0" smtClean="0"/>
              <a:t> *.{</a:t>
            </a:r>
            <a:r>
              <a:rPr lang="pt-BR" b="1" dirty="0" err="1" smtClean="0"/>
              <a:t>xlsx|doc|rar|txt</a:t>
            </a:r>
            <a:r>
              <a:rPr lang="pt-BR" b="1" dirty="0" smtClean="0"/>
              <a:t>} /</a:t>
            </a:r>
            <a:r>
              <a:rPr lang="pt-BR" b="1" dirty="0" err="1" smtClean="0"/>
              <a:t>mnt</a:t>
            </a:r>
            <a:r>
              <a:rPr lang="pt-BR" b="1" dirty="0" smtClean="0"/>
              <a:t>/</a:t>
            </a:r>
            <a:r>
              <a:rPr lang="pt-BR" b="1" dirty="0" err="1" smtClean="0"/>
              <a:t>pendrive</a:t>
            </a:r>
            <a:r>
              <a:rPr lang="pt-BR" b="1" dirty="0" smtClean="0"/>
              <a:t>/backup</a:t>
            </a:r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cd</a:t>
            </a:r>
            <a:r>
              <a:rPr lang="pt-BR" b="1" dirty="0" smtClean="0"/>
              <a:t> /</a:t>
            </a:r>
            <a:r>
              <a:rPr lang="pt-BR" b="1" dirty="0" err="1" smtClean="0"/>
              <a:t>mnt</a:t>
            </a:r>
            <a:r>
              <a:rPr lang="pt-BR" b="1" dirty="0" smtClean="0"/>
              <a:t>/</a:t>
            </a:r>
            <a:r>
              <a:rPr lang="pt-BR" b="1" dirty="0" err="1" smtClean="0"/>
              <a:t>pendrive</a:t>
            </a:r>
            <a:r>
              <a:rPr lang="pt-BR" b="1" dirty="0" smtClean="0"/>
              <a:t>/backup</a:t>
            </a:r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tar</a:t>
            </a:r>
            <a:r>
              <a:rPr lang="pt-BR" b="1" dirty="0" smtClean="0"/>
              <a:t> –</a:t>
            </a:r>
            <a:r>
              <a:rPr lang="pt-BR" b="1" dirty="0" err="1" smtClean="0"/>
              <a:t>cvzf</a:t>
            </a:r>
            <a:r>
              <a:rPr lang="pt-BR" b="1" dirty="0" smtClean="0"/>
              <a:t> backup.tar.gz *</a:t>
            </a:r>
          </a:p>
          <a:p>
            <a:pPr lvl="1"/>
            <a:r>
              <a:rPr lang="pt-BR" b="1" dirty="0" smtClean="0"/>
              <a:t># </a:t>
            </a:r>
            <a:r>
              <a:rPr lang="pt-BR" b="1" dirty="0" err="1" smtClean="0"/>
              <a:t>rm</a:t>
            </a:r>
            <a:r>
              <a:rPr lang="pt-BR" b="1" dirty="0" smtClean="0"/>
              <a:t> *.{</a:t>
            </a:r>
            <a:r>
              <a:rPr lang="pt-BR" b="1" dirty="0" err="1" smtClean="0"/>
              <a:t>xlsx|doc|rar|txt</a:t>
            </a:r>
            <a:r>
              <a:rPr lang="pt-BR" b="1" dirty="0" smtClean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125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 smtClean="0"/>
              <a:t>Matar um processo? </a:t>
            </a:r>
          </a:p>
          <a:p>
            <a:pPr lvl="1"/>
            <a:r>
              <a:rPr lang="pt-BR" sz="2800" b="1" dirty="0" err="1" smtClean="0"/>
              <a:t>killall</a:t>
            </a:r>
            <a:r>
              <a:rPr lang="pt-BR" sz="2800" b="1" dirty="0" smtClean="0"/>
              <a:t> processo</a:t>
            </a:r>
          </a:p>
          <a:p>
            <a:r>
              <a:rPr lang="pt-BR" sz="2800" dirty="0" smtClean="0"/>
              <a:t>Apagar todos os arquivos com X no nome? </a:t>
            </a:r>
          </a:p>
          <a:p>
            <a:pPr lvl="1"/>
            <a:r>
              <a:rPr lang="pt-BR" sz="2800" b="1" dirty="0" err="1" smtClean="0"/>
              <a:t>rm</a:t>
            </a:r>
            <a:r>
              <a:rPr lang="pt-BR" sz="2800" b="1" dirty="0" smtClean="0"/>
              <a:t> *X*</a:t>
            </a:r>
          </a:p>
          <a:p>
            <a:r>
              <a:rPr lang="pt-BR" sz="2800" dirty="0" smtClean="0"/>
              <a:t>Ordenar o conteúdo de um arquivo?</a:t>
            </a:r>
          </a:p>
          <a:p>
            <a:pPr lvl="1"/>
            <a:r>
              <a:rPr lang="pt-BR" sz="2800" b="1" dirty="0" err="1" smtClean="0"/>
              <a:t>cat</a:t>
            </a:r>
            <a:r>
              <a:rPr lang="pt-BR" sz="2800" b="1" dirty="0" smtClean="0"/>
              <a:t> arquivo | </a:t>
            </a:r>
            <a:r>
              <a:rPr lang="pt-BR" sz="2800" b="1" dirty="0" err="1" smtClean="0"/>
              <a:t>sort</a:t>
            </a:r>
            <a:r>
              <a:rPr lang="pt-BR" sz="2800" b="1" dirty="0" smtClean="0"/>
              <a:t> &gt; arquivo2</a:t>
            </a:r>
          </a:p>
          <a:p>
            <a:pPr marL="0" indent="0">
              <a:buNone/>
            </a:pPr>
            <a:endParaRPr lang="pt-BR" sz="34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5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utilizar comandos?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 SÃO SEUS AMIGOS!</a:t>
            </a:r>
          </a:p>
        </p:txBody>
      </p:sp>
      <p:pic>
        <p:nvPicPr>
          <p:cNvPr id="9218" name="Picture 2" descr="http://jenniferdawnmclucas.com/wp-content/uploads/2011/10/Best_friend_Puzzle_by_Lara_Prin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49080"/>
            <a:ext cx="3333056" cy="24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!!!!!!!!!!!!!!!!!!!!!!!!!!</a:t>
            </a:r>
            <a:endParaRPr lang="pt-BR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são poderosos,</a:t>
            </a:r>
          </a:p>
          <a:p>
            <a:pPr marL="0" indent="0" algn="ctr">
              <a:buNone/>
            </a:pPr>
            <a:r>
              <a:rPr lang="pt-B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Mas... :)  </a:t>
            </a:r>
            <a:r>
              <a:rPr lang="pt-B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: ()</a:t>
            </a:r>
            <a:endParaRPr lang="pt-BR" sz="8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simples exemplo: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://ititch.com/wp-content/uploads/2013/01/web-poetry-code-is-poetry..gif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1" b="18458"/>
          <a:stretch/>
        </p:blipFill>
        <p:spPr bwMode="auto">
          <a:xfrm>
            <a:off x="-36512" y="1484784"/>
            <a:ext cx="9333130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COMANDOS NÃO SÃO BRINQUEDOS!</a:t>
            </a:r>
            <a:endParaRPr lang="pt-BR" sz="40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8000" b="1" dirty="0" smtClean="0"/>
              <a:t>: () { : | :&amp; };:</a:t>
            </a:r>
          </a:p>
          <a:p>
            <a:pPr marL="0" indent="0" algn="ctr">
              <a:buNone/>
            </a:pPr>
            <a:endParaRPr lang="pt-BR" sz="4400" b="1" dirty="0" smtClean="0"/>
          </a:p>
          <a:p>
            <a:pPr marL="0" indent="0" algn="ctr">
              <a:buNone/>
            </a:pPr>
            <a:r>
              <a:rPr lang="pt-BR" sz="4400" b="1" dirty="0" err="1" smtClean="0"/>
              <a:t>Fork</a:t>
            </a:r>
            <a:r>
              <a:rPr lang="pt-BR" sz="4400" b="1" dirty="0" smtClean="0"/>
              <a:t> Bomb. </a:t>
            </a:r>
          </a:p>
          <a:p>
            <a:pPr marL="0" indent="0">
              <a:buNone/>
            </a:pPr>
            <a:r>
              <a:rPr lang="pt-BR" sz="2400" b="1" dirty="0" smtClean="0"/>
              <a:t>Cria infinitos processos que não fazem nada. </a:t>
            </a:r>
          </a:p>
          <a:p>
            <a:pPr marL="0" indent="0">
              <a:buNone/>
            </a:pPr>
            <a:r>
              <a:rPr lang="pt-BR" sz="2400" b="1" dirty="0" smtClean="0"/>
              <a:t>Causando assim um ataque de negação de serviço no sistema operacional.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354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COMANDOS NÃO SÃO BRINQUEDOS!</a:t>
            </a:r>
            <a:endParaRPr lang="pt-BR" sz="40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13800" b="1" dirty="0" smtClean="0"/>
              <a:t>#</a:t>
            </a:r>
            <a:r>
              <a:rPr lang="pt-BR" sz="13800" b="1" dirty="0" err="1" smtClean="0"/>
              <a:t>rm</a:t>
            </a:r>
            <a:r>
              <a:rPr lang="pt-BR" sz="13800" b="1" dirty="0" smtClean="0"/>
              <a:t> –</a:t>
            </a:r>
            <a:r>
              <a:rPr lang="pt-BR" sz="13800" b="1" dirty="0" err="1" smtClean="0"/>
              <a:t>rf</a:t>
            </a:r>
            <a:r>
              <a:rPr lang="pt-BR" sz="13800" b="1" dirty="0" smtClean="0"/>
              <a:t> /</a:t>
            </a:r>
          </a:p>
          <a:p>
            <a:pPr marL="0" indent="0" algn="ctr">
              <a:buNone/>
            </a:pPr>
            <a:r>
              <a:rPr lang="pt-BR" sz="2400" b="1" dirty="0" smtClean="0"/>
              <a:t>(FUCK IT!)</a:t>
            </a:r>
          </a:p>
          <a:p>
            <a:pPr marL="0" indent="0">
              <a:buNone/>
            </a:pPr>
            <a:r>
              <a:rPr lang="pt-BR" sz="2400" b="1" dirty="0" smtClean="0"/>
              <a:t>Apaga todos os arquivos do computador. </a:t>
            </a:r>
          </a:p>
          <a:p>
            <a:pPr marL="0" indent="0">
              <a:buNone/>
            </a:pPr>
            <a:r>
              <a:rPr lang="pt-BR" sz="2400" b="1" dirty="0" smtClean="0"/>
              <a:t>Além de apagar todos os dados dos dispositivos montados (partições, </a:t>
            </a:r>
            <a:r>
              <a:rPr lang="pt-BR" sz="2400" b="1" dirty="0" err="1" smtClean="0"/>
              <a:t>pendrives</a:t>
            </a:r>
            <a:r>
              <a:rPr lang="pt-BR" sz="2400" b="1" dirty="0" smtClean="0"/>
              <a:t>, cartões de memória) ...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8450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COMANDOS NÃO SÃO BRINQUEDOS!</a:t>
            </a:r>
            <a:endParaRPr lang="pt-BR" sz="40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4400" b="1" dirty="0" smtClean="0"/>
              <a:t>#</a:t>
            </a:r>
            <a:r>
              <a:rPr lang="pt-BR" sz="4400" b="1" dirty="0" err="1" smtClean="0"/>
              <a:t>dd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if</a:t>
            </a:r>
            <a:r>
              <a:rPr lang="pt-BR" sz="4400" b="1" dirty="0" smtClean="0"/>
              <a:t>=/</a:t>
            </a:r>
            <a:r>
              <a:rPr lang="pt-BR" sz="4400" b="1" dirty="0" err="1" smtClean="0"/>
              <a:t>dev</a:t>
            </a:r>
            <a:r>
              <a:rPr lang="pt-BR" sz="4400" b="1" dirty="0" smtClean="0"/>
              <a:t>/zero </a:t>
            </a:r>
            <a:r>
              <a:rPr lang="pt-BR" sz="4400" b="1" dirty="0" err="1" smtClean="0"/>
              <a:t>of</a:t>
            </a:r>
            <a:r>
              <a:rPr lang="pt-BR" sz="4400" b="1" dirty="0" smtClean="0"/>
              <a:t>=/</a:t>
            </a:r>
            <a:r>
              <a:rPr lang="pt-BR" sz="4400" b="1" dirty="0" err="1" smtClean="0"/>
              <a:t>dev</a:t>
            </a:r>
            <a:r>
              <a:rPr lang="pt-BR" sz="4400" b="1" dirty="0" smtClean="0"/>
              <a:t>/</a:t>
            </a:r>
            <a:r>
              <a:rPr lang="pt-BR" sz="4400" b="1" dirty="0" err="1" smtClean="0"/>
              <a:t>sda</a:t>
            </a:r>
            <a:endParaRPr lang="pt-BR" sz="13800" b="1" dirty="0" smtClean="0"/>
          </a:p>
          <a:p>
            <a:pPr marL="0" indent="0" algn="ctr">
              <a:buNone/>
            </a:pPr>
            <a:r>
              <a:rPr lang="pt-BR" sz="2400" b="1" dirty="0" smtClean="0"/>
              <a:t>(ZERO FILL)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b="1" dirty="0" smtClean="0"/>
              <a:t>Escreve ZERO em todo o disco /</a:t>
            </a:r>
            <a:r>
              <a:rPr lang="pt-BR" sz="2400" b="1" dirty="0" err="1" smtClean="0"/>
              <a:t>dev</a:t>
            </a:r>
            <a:r>
              <a:rPr lang="pt-BR" sz="2400" b="1" dirty="0" smtClean="0"/>
              <a:t>/</a:t>
            </a:r>
            <a:r>
              <a:rPr lang="pt-BR" sz="2400" b="1" dirty="0" err="1" smtClean="0"/>
              <a:t>sda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2975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BR" dirty="0" smtClean="0"/>
              <a:t>TTY ou Terminal Puro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459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BR" dirty="0" smtClean="0"/>
              <a:t>Interface Gráfica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32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Gráfica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interface gráfica permite que utilizemos o sistema através de elementos gráficos.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2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</a:t>
            </a:r>
          </a:p>
        </p:txBody>
      </p:sp>
      <p:pic>
        <p:nvPicPr>
          <p:cNvPr id="5122" name="Picture 2" descr="http://www.damer.com/pictures/elixir/products/staralto/p10-l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5" b="14668"/>
          <a:stretch/>
        </p:blipFill>
        <p:spPr bwMode="auto">
          <a:xfrm>
            <a:off x="1950382" y="1772816"/>
            <a:ext cx="5215908" cy="49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Gráfica</a:t>
            </a:r>
            <a:endParaRPr lang="pt-BR" dirty="0"/>
          </a:p>
        </p:txBody>
      </p:sp>
      <p:pic>
        <p:nvPicPr>
          <p:cNvPr id="8194" name="Picture 2" descr="http://3.bp.blogspot.com/_iYR6ZlWyILM/TNt4yVtlp9I/AAAAAAAAAB4/zu_pnu07G7k/s1600/Visualiza%25C3%25A7%25C3%25A3o+padr%25C3%25A3o+do+Windows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403139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softwareinreview.com/images/windows/vista/windows_vis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93" y="1649197"/>
            <a:ext cx="315241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toastytech.com/guis/win7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4293096"/>
            <a:ext cx="3093751" cy="23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blog.roblox.com/wp-content/uploads/2012/09/Mac-OS-X-10.5-Leop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97" y="4299536"/>
            <a:ext cx="3733211" cy="23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Gráfica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3200" b="1" dirty="0" smtClean="0"/>
              <a:t>No Linux é possível experimentar diversas </a:t>
            </a:r>
            <a:r>
              <a:rPr lang="pt-BR" sz="3200" b="1" dirty="0" err="1" smtClean="0"/>
              <a:t>GUIs</a:t>
            </a:r>
            <a:r>
              <a:rPr lang="pt-BR" sz="3200" b="1" dirty="0" smtClean="0"/>
              <a:t> diferentes.</a:t>
            </a:r>
          </a:p>
          <a:p>
            <a:endParaRPr lang="pt-BR" sz="3200" b="1" dirty="0" smtClean="0"/>
          </a:p>
          <a:p>
            <a:r>
              <a:rPr lang="pt-BR" sz="3200" b="1" dirty="0" smtClean="0"/>
              <a:t>É possível manter diversas GUI instaladas e utilizar a que quer e quando quer.</a:t>
            </a:r>
          </a:p>
        </p:txBody>
      </p:sp>
    </p:spTree>
    <p:extLst>
      <p:ext uri="{BB962C8B-B14F-4D97-AF65-F5344CB8AC3E}">
        <p14:creationId xmlns:p14="http://schemas.microsoft.com/office/powerpoint/2010/main" val="42106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File:X-Window-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6"/>
            <a:ext cx="9144000" cy="683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 Gráfica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://linuxfocus.berlios.de/common/images/article128/wprefs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0"/>
            <a:ext cx="9144000" cy="685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6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fvwm-themes.sourceforge.net/screenshots/full/transpar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34280"/>
            <a:ext cx="9130258" cy="68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 descr="http://polishlinux.org/reviews/fvwm-crystal/fvwm_crystal_top_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1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 descr="http://www.websabi.it/img/fluxbox-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" y="0"/>
            <a:ext cx="9134078" cy="68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5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TTY ou Terminal Puro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94339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 descr="http://www.kde.org/announcements/announce_4.0-rc2/konquer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61"/>
            <a:ext cx="9144000" cy="6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5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410" name="Picture 2" descr="http://cdn-static.zdnet.com/i/story/60/05/009347/gnom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76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Ambiente Desktop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ambiente de desktop fornece ícones, pastas, barra de ferramentas, papéis de parede e habilidades como arrastar e soltar.</a:t>
            </a:r>
          </a:p>
        </p:txBody>
      </p:sp>
      <p:pic>
        <p:nvPicPr>
          <p:cNvPr id="18434" name="Picture 2" descr="http://mindbending.org/pt/wp-content/uploads/sites/4/2012/01/k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4.bp.blogspot.com/-IVRvjYwMGS8/TibdLVPwuYI/AAAAAAAAAek/RuoAnPOIZBY/s1600/gnome2-logo-black-1Kx1.3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11053"/>
            <a:ext cx="24479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2.bp.blogspot.com/-irxQgHRjiaU/T5x0tdhsfYI/AAAAAAAAA3Y/Ihlacdj89Bs/s1600/BIG_XFce_log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114" y="3347118"/>
            <a:ext cx="2890194" cy="28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761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KDE (K Desktop </a:t>
            </a:r>
            <a:r>
              <a:rPr lang="pt-BR" dirty="0" err="1" smtClean="0"/>
              <a:t>Environment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Fácil uso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Grande número de programas para o usuário (Calculadora, escritório, painel de controle, jogos, musica, </a:t>
            </a:r>
            <a:r>
              <a:rPr lang="pt-BR" dirty="0" err="1" smtClean="0"/>
              <a:t>video</a:t>
            </a:r>
            <a:r>
              <a:rPr lang="pt-BR" dirty="0" smtClean="0"/>
              <a:t>, editor de texto ... )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Escrito em QT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Pesado!</a:t>
            </a:r>
          </a:p>
        </p:txBody>
      </p:sp>
    </p:spTree>
    <p:extLst>
      <p:ext uri="{BB962C8B-B14F-4D97-AF65-F5344CB8AC3E}">
        <p14:creationId xmlns:p14="http://schemas.microsoft.com/office/powerpoint/2010/main" val="1163353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 descr="Ficheiro:KDE 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732240" y="2677121"/>
            <a:ext cx="1846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KDE 1</a:t>
            </a:r>
          </a:p>
        </p:txBody>
      </p:sp>
    </p:spTree>
    <p:extLst>
      <p:ext uri="{BB962C8B-B14F-4D97-AF65-F5344CB8AC3E}">
        <p14:creationId xmlns:p14="http://schemas.microsoft.com/office/powerpoint/2010/main" val="2673220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482" name="Picture 2" descr="Ficheiro:KDE-2.0-es-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092280" y="5373216"/>
            <a:ext cx="1846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KDE </a:t>
            </a: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584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 descr="Ficheiro:Kde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271446" y="5445224"/>
            <a:ext cx="1846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KDE </a:t>
            </a: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4514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2530" name="Picture 2" descr="Ficheiro:KDE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70"/>
            <a:ext cx="9143999" cy="68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732240" y="2677121"/>
            <a:ext cx="1846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KDE </a:t>
            </a:r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2595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Gnome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Fácil uso</a:t>
            </a:r>
          </a:p>
          <a:p>
            <a:r>
              <a:rPr lang="pt-BR" dirty="0" smtClean="0"/>
              <a:t>Alguns programas para usuário</a:t>
            </a:r>
          </a:p>
          <a:p>
            <a:r>
              <a:rPr lang="pt-BR" dirty="0" smtClean="0"/>
              <a:t>Escrito em GTK</a:t>
            </a:r>
          </a:p>
          <a:p>
            <a:r>
              <a:rPr lang="pt-BR" dirty="0" smtClean="0"/>
              <a:t>Pesado</a:t>
            </a:r>
          </a:p>
        </p:txBody>
      </p:sp>
    </p:spTree>
    <p:extLst>
      <p:ext uri="{BB962C8B-B14F-4D97-AF65-F5344CB8AC3E}">
        <p14:creationId xmlns:p14="http://schemas.microsoft.com/office/powerpoint/2010/main" val="3644841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3554" name="Picture 2" descr="File:GNOME-escritorio-1.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076056" y="5589240"/>
            <a:ext cx="27879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GNOME 1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919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TTY ou Terminal Puro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pt-BR" dirty="0"/>
              <a:t>São </a:t>
            </a:r>
            <a:r>
              <a:rPr lang="pt-BR" dirty="0" smtClean="0"/>
              <a:t>chamados de TTY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TeleTYper</a:t>
            </a:r>
            <a:r>
              <a:rPr lang="pt-BR" dirty="0" smtClean="0"/>
              <a:t>)</a:t>
            </a:r>
            <a:endParaRPr lang="pt-BR" dirty="0"/>
          </a:p>
          <a:p>
            <a:pPr>
              <a:lnSpc>
                <a:spcPct val="250000"/>
              </a:lnSpc>
            </a:pPr>
            <a:r>
              <a:rPr lang="pt-BR" dirty="0" smtClean="0"/>
              <a:t>Manutenção ou acesso rápido a um terminal;</a:t>
            </a:r>
            <a:endParaRPr lang="pt-BR" dirty="0"/>
          </a:p>
          <a:p>
            <a:pPr>
              <a:lnSpc>
                <a:spcPct val="250000"/>
              </a:lnSpc>
            </a:pPr>
            <a:r>
              <a:rPr lang="pt-BR" b="1" dirty="0" smtClean="0">
                <a:solidFill>
                  <a:srgbClr val="FF0000"/>
                </a:solidFill>
              </a:rPr>
              <a:t>Não depende do </a:t>
            </a:r>
            <a:r>
              <a:rPr lang="pt-BR" b="1" dirty="0">
                <a:solidFill>
                  <a:srgbClr val="FF0000"/>
                </a:solidFill>
              </a:rPr>
              <a:t>ambiente gráfico</a:t>
            </a:r>
            <a:r>
              <a:rPr lang="pt-BR" b="1" dirty="0" smtClean="0">
                <a:solidFill>
                  <a:srgbClr val="FF0000"/>
                </a:solidFill>
              </a:rPr>
              <a:t>;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4578" name="Picture 2" descr="File:Gnome-2.6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85545" y="836712"/>
            <a:ext cx="27879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GNOME 2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052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5602" name="Picture 2" descr="File:Shows Overview mode (&quot;Activities&quot;) in GNOME 3.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" y="0"/>
            <a:ext cx="9121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796136" y="332656"/>
            <a:ext cx="27879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GNOME 3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5622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XFCE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Leve</a:t>
            </a:r>
          </a:p>
          <a:p>
            <a:r>
              <a:rPr lang="pt-BR" dirty="0" smtClean="0"/>
              <a:t>Sem aplicativos para o usuário</a:t>
            </a:r>
          </a:p>
          <a:p>
            <a:r>
              <a:rPr lang="pt-BR" dirty="0" smtClean="0"/>
              <a:t>Escrito em GTK</a:t>
            </a:r>
          </a:p>
          <a:p>
            <a:r>
              <a:rPr lang="pt-BR" dirty="0" smtClean="0"/>
              <a:t>Fácil uso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5210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7650" name="Picture 2" descr="File:Xfc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69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6626" name="Picture 2" descr="File:XFCE-4.10-Deskt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" y="32420"/>
            <a:ext cx="9121338" cy="682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</a:t>
            </a:r>
            <a:r>
              <a:rPr lang="pt-BR" dirty="0" err="1" smtClean="0"/>
              <a:t>Ubuntu</a:t>
            </a:r>
            <a:r>
              <a:rPr lang="pt-BR" dirty="0" smtClean="0"/>
              <a:t> com XFCE e KDE</a:t>
            </a:r>
            <a:endParaRPr lang="pt-BR" dirty="0"/>
          </a:p>
        </p:txBody>
      </p:sp>
      <p:pic>
        <p:nvPicPr>
          <p:cNvPr id="28674" name="Picture 2" descr="http://golden-ratio.net/images/xubunt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30105"/>
            <a:ext cx="4559108" cy="342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loadpaper.com/large/Kde_wallpapers_3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30105"/>
            <a:ext cx="4286498" cy="34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para Diretórios e Arquivos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Gabriel\Desktop\ \oxygen\oxygen\128x128\filesystems\folder_bookma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15" y="407707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riel\Desktop\ \oxygen\oxygen\128x128\filesystems\folder_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407707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riel\Desktop\ \oxygen\oxygen\128x128\filesystems\folder_importa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94186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Gabriel\Desktop\ \oxygen\oxygen\128x128\filesystems\folder_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94185"/>
            <a:ext cx="1300162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abriel\Desktop\ \oxygen\oxygen\128x128\filesystems\document_multi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2819564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abriel\Desktop\ \oxygen\oxygen\128x128\filesystems\document_multi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518" y="2766549"/>
            <a:ext cx="1300162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Gabriel\Desktop\ \oxygen\oxygen\128x128\filesystems\document_multi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48" y="2776911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C:\Users\Gabriel\Desktop\ \oxygen\oxygen\128x128\filesystems\document_multi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78" y="2723896"/>
            <a:ext cx="1300162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2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de Arquivos e Diretórios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3200" dirty="0"/>
              <a:t>São comandos utilizados </a:t>
            </a:r>
            <a:r>
              <a:rPr lang="pt-BR" sz="3200" dirty="0" smtClean="0"/>
              <a:t>para manipular </a:t>
            </a:r>
            <a:r>
              <a:rPr lang="pt-BR" sz="3200" dirty="0"/>
              <a:t>arquivos ou diretórios </a:t>
            </a:r>
            <a:endParaRPr lang="pt-BR" sz="3200" dirty="0" smtClean="0"/>
          </a:p>
          <a:p>
            <a:pPr lvl="1"/>
            <a:r>
              <a:rPr lang="pt-BR" sz="2600" dirty="0" smtClean="0"/>
              <a:t>criar</a:t>
            </a:r>
          </a:p>
          <a:p>
            <a:pPr lvl="1"/>
            <a:r>
              <a:rPr lang="pt-BR" sz="2600" dirty="0" smtClean="0"/>
              <a:t>apagar</a:t>
            </a:r>
          </a:p>
          <a:p>
            <a:pPr lvl="1"/>
            <a:r>
              <a:rPr lang="pt-BR" sz="2600" dirty="0" smtClean="0"/>
              <a:t>atualizar</a:t>
            </a:r>
          </a:p>
          <a:p>
            <a:pPr lvl="1"/>
            <a:r>
              <a:rPr lang="pt-BR" sz="2600" dirty="0" smtClean="0"/>
              <a:t>mover</a:t>
            </a:r>
          </a:p>
          <a:p>
            <a:pPr lvl="1"/>
            <a:r>
              <a:rPr lang="pt-BR" sz="2600" dirty="0" smtClean="0"/>
              <a:t>listar</a:t>
            </a:r>
          </a:p>
          <a:p>
            <a:pPr lvl="1"/>
            <a:r>
              <a:rPr lang="pt-BR" sz="2600" dirty="0" smtClean="0"/>
              <a:t>exibir conteúdo</a:t>
            </a:r>
          </a:p>
          <a:p>
            <a:pPr lvl="1"/>
            <a:r>
              <a:rPr lang="pt-BR" sz="2600" dirty="0" smtClean="0"/>
              <a:t>procurar</a:t>
            </a:r>
            <a:endParaRPr lang="pt-BR" sz="2600" dirty="0"/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7200" y="1412776"/>
            <a:ext cx="8229600" cy="964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377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 algn="ctr">
              <a:buNone/>
            </a:pPr>
            <a:r>
              <a:rPr lang="pt-BR" sz="8000" dirty="0" smtClean="0">
                <a:solidFill>
                  <a:schemeClr val="bg1"/>
                </a:solidFill>
              </a:rPr>
              <a:t>ATENÇÃO AO DIGITAR OS COMANDOS!</a:t>
            </a:r>
          </a:p>
        </p:txBody>
      </p:sp>
    </p:spTree>
    <p:extLst>
      <p:ext uri="{BB962C8B-B14F-4D97-AF65-F5344CB8AC3E}">
        <p14:creationId xmlns:p14="http://schemas.microsoft.com/office/powerpoint/2010/main" val="1273273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pt-BR" dirty="0" err="1" smtClean="0">
                <a:solidFill>
                  <a:schemeClr val="bg1"/>
                </a:solidFill>
              </a:rPr>
              <a:t>computador@usuario:pasta$comando</a:t>
            </a:r>
            <a:endParaRPr lang="pt-B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Comando executando....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 smtClean="0">
                <a:solidFill>
                  <a:schemeClr val="bg1"/>
                </a:solidFill>
              </a:rPr>
              <a:t>Pi</a:t>
            </a:r>
            <a:r>
              <a:rPr lang="pt-BR" dirty="0" smtClean="0">
                <a:solidFill>
                  <a:schemeClr val="bg1"/>
                </a:solidFill>
              </a:rPr>
              <a:t>...</a:t>
            </a:r>
          </a:p>
          <a:p>
            <a:pPr marL="0" indent="0">
              <a:buNone/>
            </a:pPr>
            <a:r>
              <a:rPr lang="pt-BR" dirty="0" err="1" smtClean="0">
                <a:solidFill>
                  <a:schemeClr val="bg1"/>
                </a:solidFill>
              </a:rPr>
              <a:t>Pi</a:t>
            </a:r>
            <a:r>
              <a:rPr lang="pt-BR" dirty="0" smtClean="0">
                <a:solidFill>
                  <a:schemeClr val="bg1"/>
                </a:solidFill>
              </a:rPr>
              <a:t>...</a:t>
            </a:r>
          </a:p>
          <a:p>
            <a:pPr marL="0" indent="0">
              <a:buNone/>
            </a:pPr>
            <a:r>
              <a:rPr lang="pt-BR" dirty="0" err="1" smtClean="0">
                <a:solidFill>
                  <a:schemeClr val="bg1"/>
                </a:solidFill>
              </a:rPr>
              <a:t>computador@usuario:pasta</a:t>
            </a:r>
            <a:r>
              <a:rPr lang="pt-BR" dirty="0" smtClean="0">
                <a:solidFill>
                  <a:schemeClr val="bg1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1668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TTY ou Terminal Puro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possível utilizar diversas sessões ao mesmo tempo!</a:t>
            </a:r>
            <a:endParaRPr lang="pt-BR" dirty="0"/>
          </a:p>
        </p:txBody>
      </p:sp>
      <p:pic>
        <p:nvPicPr>
          <p:cNvPr id="4" name="Imagem 3" descr="200.145.202.14 - PuTTY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 r="1945"/>
          <a:stretch/>
        </p:blipFill>
        <p:spPr>
          <a:xfrm>
            <a:off x="4572000" y="2741868"/>
            <a:ext cx="3273329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200.145.202.14 - PuTTY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 r="2222"/>
          <a:stretch/>
        </p:blipFill>
        <p:spPr>
          <a:xfrm>
            <a:off x="1187625" y="2741868"/>
            <a:ext cx="3264056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 descr="200.145.202.14 - PuTTY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 r="2222"/>
          <a:stretch/>
        </p:blipFill>
        <p:spPr>
          <a:xfrm>
            <a:off x="1187625" y="4770795"/>
            <a:ext cx="3264056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 descr="200.145.202.14 - PuTTY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 r="2222"/>
          <a:stretch/>
        </p:blipFill>
        <p:spPr>
          <a:xfrm>
            <a:off x="4572000" y="4770795"/>
            <a:ext cx="3273329" cy="1949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2363437" y="3998128"/>
            <a:ext cx="9124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tty1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752449" y="3998128"/>
            <a:ext cx="9124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tty2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363438" y="5954215"/>
            <a:ext cx="9124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tty3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752449" y="5954214"/>
            <a:ext cx="9124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tty4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6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Antes de Começar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encerrar um comando em execução: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</a:t>
            </a:r>
            <a:r>
              <a:rPr lang="pt-BR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C</a:t>
            </a:r>
            <a:endParaRPr lang="pt-BR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244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Antes de Começar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Use o TAB para completar...</a:t>
            </a:r>
            <a:endParaRPr lang="pt-BR" dirty="0"/>
          </a:p>
          <a:p>
            <a:pPr marL="0" indent="0">
              <a:buNone/>
            </a:pP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  <a:r>
              <a:rPr lang="pt-BR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</a:t>
            </a: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pt-BR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pt-BR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[TAB]</a:t>
            </a:r>
          </a:p>
          <a:p>
            <a:pPr marL="0" indent="0">
              <a:buNone/>
            </a:pPr>
            <a:endParaRPr lang="pt-BR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6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  <a:r>
              <a:rPr lang="pt-BR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</a:t>
            </a: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pt-BR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resolv.conf</a:t>
            </a:r>
            <a:endParaRPr lang="pt-BR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Seta para baixo 3"/>
          <p:cNvSpPr/>
          <p:nvPr/>
        </p:nvSpPr>
        <p:spPr>
          <a:xfrm>
            <a:off x="3923928" y="3501008"/>
            <a:ext cx="1224136" cy="2016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01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de Arquivos e Diretórios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136683"/>
              </p:ext>
            </p:extLst>
          </p:nvPr>
        </p:nvGraphicFramePr>
        <p:xfrm>
          <a:off x="467544" y="2161614"/>
          <a:ext cx="8229599" cy="364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/>
                <a:gridCol w="3672408"/>
                <a:gridCol w="2458615"/>
              </a:tblGrid>
              <a:tr h="412770">
                <a:tc>
                  <a:txBody>
                    <a:bodyPr/>
                    <a:lstStyle/>
                    <a:p>
                      <a:r>
                        <a:rPr lang="pt-BR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Comandos</a:t>
                      </a:r>
                      <a:endParaRPr lang="pt-B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Opções extras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Ação</a:t>
                      </a:r>
                      <a:endParaRPr lang="pt-BR" dirty="0"/>
                    </a:p>
                  </a:txBody>
                  <a:tcPr/>
                </a:tc>
              </a:tr>
              <a:tr h="220327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ls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dirty="0" smtClean="0"/>
                        <a:t>-l  (Exibe em formato de lista)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-a (Exibe</a:t>
                      </a:r>
                      <a:r>
                        <a:rPr lang="pt-BR" baseline="0" dirty="0" smtClean="0"/>
                        <a:t> arquivos ocultos)</a:t>
                      </a:r>
                      <a:endParaRPr lang="pt-BR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-h (Exibe tamanho para</a:t>
                      </a:r>
                      <a:r>
                        <a:rPr lang="pt-BR" baseline="0" dirty="0" smtClean="0"/>
                        <a:t> humanos)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-1 (Exibe um arquivo por linha)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Lista</a:t>
                      </a:r>
                      <a:r>
                        <a:rPr lang="pt-BR" baseline="0" dirty="0" smtClean="0"/>
                        <a:t> o conteúdo de um diretório</a:t>
                      </a:r>
                      <a:endParaRPr lang="pt-BR" dirty="0"/>
                    </a:p>
                  </a:txBody>
                  <a:tcPr/>
                </a:tc>
              </a:tr>
              <a:tr h="653175">
                <a:tc>
                  <a:txBody>
                    <a:bodyPr/>
                    <a:lstStyle/>
                    <a:p>
                      <a:r>
                        <a:rPr lang="pt-BR" sz="44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  (Volta para o diretório anterior)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~</a:t>
                      </a:r>
                      <a:r>
                        <a:rPr lang="pt-BR" baseline="0" dirty="0" smtClean="0"/>
                        <a:t> (Vai para a pasta home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.. (Sobe um diretório)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Entra em um diretório</a:t>
                      </a:r>
                      <a:endParaRPr lang="pt-BR" dirty="0"/>
                    </a:p>
                  </a:txBody>
                  <a:tcPr/>
                </a:tc>
              </a:tr>
              <a:tr h="170823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mkdir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Cria</a:t>
                      </a:r>
                      <a:r>
                        <a:rPr lang="pt-BR" baseline="0" dirty="0" smtClean="0"/>
                        <a:t> diretórios</a:t>
                      </a:r>
                      <a:endParaRPr lang="pt-BR" dirty="0"/>
                    </a:p>
                  </a:txBody>
                  <a:tcPr/>
                </a:tc>
              </a:tr>
              <a:tr h="128903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rmdir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-p</a:t>
                      </a:r>
                      <a:r>
                        <a:rPr lang="pt-BR" baseline="0" dirty="0" smtClean="0"/>
                        <a:t> (Remove diretórios pais)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-v (Exibe o que está fazendo)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Apaga diretórios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1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de Arquivos e Diretórios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32514389"/>
              </p:ext>
            </p:extLst>
          </p:nvPr>
        </p:nvGraphicFramePr>
        <p:xfrm>
          <a:off x="467544" y="2204864"/>
          <a:ext cx="8229599" cy="434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/>
                <a:gridCol w="4089022"/>
                <a:gridCol w="2042001"/>
              </a:tblGrid>
              <a:tr h="588011">
                <a:tc>
                  <a:txBody>
                    <a:bodyPr/>
                    <a:lstStyle/>
                    <a:p>
                      <a:r>
                        <a:rPr lang="pt-BR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Comandos</a:t>
                      </a:r>
                      <a:endParaRPr lang="pt-B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Opções extras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Ação</a:t>
                      </a:r>
                      <a:endParaRPr lang="pt-BR" dirty="0"/>
                    </a:p>
                  </a:txBody>
                  <a:tcPr/>
                </a:tc>
              </a:tr>
              <a:tr h="1500221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cp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dirty="0" smtClean="0"/>
                        <a:t>-f</a:t>
                      </a:r>
                      <a:r>
                        <a:rPr lang="pt-BR" baseline="0" dirty="0" smtClean="0"/>
                        <a:t> (Força a cópia, apagando os arquivos que não podem ser sobrescritos)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baseline="0" dirty="0" smtClean="0"/>
                        <a:t>-i (Pergunta antes de sobrescrever)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baseline="0" dirty="0" smtClean="0"/>
                        <a:t>-R (Recursivo)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baseline="0" dirty="0" smtClean="0"/>
                        <a:t>-v (Modo descritivo)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Copia arquivos e diretórios</a:t>
                      </a:r>
                      <a:endParaRPr lang="pt-BR" dirty="0"/>
                    </a:p>
                  </a:txBody>
                  <a:tcPr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rm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-f (Força</a:t>
                      </a:r>
                      <a:r>
                        <a:rPr lang="pt-BR" baseline="0" dirty="0" smtClean="0"/>
                        <a:t> a exclusão)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-i (Pergunta antes de apagar)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-r (Modo recursivo)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-v (Movo descritivo)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Remove</a:t>
                      </a:r>
                      <a:r>
                        <a:rPr lang="pt-BR" baseline="0" dirty="0" smtClean="0"/>
                        <a:t> arquivos e diretórios</a:t>
                      </a:r>
                      <a:endParaRPr lang="pt-BR" dirty="0"/>
                    </a:p>
                  </a:txBody>
                  <a:tcPr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mv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-f</a:t>
                      </a:r>
                      <a:r>
                        <a:rPr lang="pt-BR" baseline="0" dirty="0" smtClean="0"/>
                        <a:t> (Força a alteração do arquivo)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-i (Pergunta antes de mover)</a:t>
                      </a:r>
                      <a:endParaRPr lang="pt-BR" baseline="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-v (Modo descritivo)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Move diretórios e arquivos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 de Arquivos e Diretórios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28360156"/>
              </p:ext>
            </p:extLst>
          </p:nvPr>
        </p:nvGraphicFramePr>
        <p:xfrm>
          <a:off x="467544" y="1772816"/>
          <a:ext cx="8229599" cy="47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576"/>
                <a:gridCol w="4089022"/>
                <a:gridCol w="2042001"/>
              </a:tblGrid>
              <a:tr h="588011">
                <a:tc>
                  <a:txBody>
                    <a:bodyPr/>
                    <a:lstStyle/>
                    <a:p>
                      <a:r>
                        <a:rPr lang="pt-BR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Comandos</a:t>
                      </a:r>
                      <a:endParaRPr lang="pt-BR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Opções extras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Ação</a:t>
                      </a:r>
                      <a:endParaRPr lang="pt-BR" dirty="0"/>
                    </a:p>
                  </a:txBody>
                  <a:tcPr/>
                </a:tc>
              </a:tr>
              <a:tr h="708133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cat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dirty="0" smtClean="0"/>
                        <a:t>-n (Exibe o número da linha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Exibe</a:t>
                      </a:r>
                      <a:r>
                        <a:rPr lang="pt-BR" baseline="0" dirty="0" smtClean="0"/>
                        <a:t> o conteúdo de um arquivo</a:t>
                      </a:r>
                      <a:endParaRPr lang="pt-BR" dirty="0"/>
                    </a:p>
                  </a:txBody>
                  <a:tcPr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pt-BR" sz="4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more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pt-BR" dirty="0" smtClean="0"/>
                        <a:t>COMANDOS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ESPAÇO (</a:t>
                      </a:r>
                      <a:r>
                        <a:rPr lang="pt-BR" dirty="0" smtClean="0"/>
                        <a:t>Próxima tela)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dirty="0" smtClean="0"/>
                        <a:t>h</a:t>
                      </a:r>
                      <a:r>
                        <a:rPr lang="pt-BR" baseline="0" dirty="0" smtClean="0"/>
                        <a:t> (Help)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q (Sair)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Exibe</a:t>
                      </a:r>
                      <a:r>
                        <a:rPr lang="pt-BR" baseline="0" dirty="0" smtClean="0"/>
                        <a:t> o conteúdo de um arquivo, permitindo navegar pelo mesmo</a:t>
                      </a:r>
                      <a:endParaRPr lang="pt-BR" dirty="0"/>
                    </a:p>
                  </a:txBody>
                  <a:tcPr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pt-BR" sz="4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find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pt-BR" baseline="0" dirty="0" smtClean="0"/>
                        <a:t>-</a:t>
                      </a:r>
                      <a:r>
                        <a:rPr lang="pt-BR" baseline="0" dirty="0" err="1" smtClean="0"/>
                        <a:t>name</a:t>
                      </a:r>
                      <a:r>
                        <a:rPr lang="pt-BR" baseline="0" dirty="0" smtClean="0"/>
                        <a:t> [nome] (especifica o nome do arquivo a ser procurado)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Procura arquivos</a:t>
                      </a:r>
                      <a:endParaRPr lang="pt-BR" dirty="0"/>
                    </a:p>
                  </a:txBody>
                  <a:tcPr/>
                </a:tc>
              </a:tr>
              <a:tr h="1130790">
                <a:tc>
                  <a:txBody>
                    <a:bodyPr/>
                    <a:lstStyle/>
                    <a:p>
                      <a:r>
                        <a:rPr lang="pt-BR" sz="4400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touch</a:t>
                      </a:r>
                      <a:endParaRPr lang="pt-BR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pt-BR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Atualiza a data</a:t>
                      </a:r>
                      <a:r>
                        <a:rPr lang="pt-BR" baseline="0" dirty="0" smtClean="0"/>
                        <a:t> de modificação de um arquivo ou cria o arquivo caso ele não exista.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Curingas são uma maneira de fazer referencia a mais de uma coisa ao mesmo tempo.</a:t>
            </a:r>
          </a:p>
        </p:txBody>
      </p:sp>
    </p:spTree>
    <p:extLst>
      <p:ext uri="{BB962C8B-B14F-4D97-AF65-F5344CB8AC3E}">
        <p14:creationId xmlns:p14="http://schemas.microsoft.com/office/powerpoint/2010/main" val="2438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pt-BR" dirty="0" smtClean="0"/>
              <a:t> (</a:t>
            </a:r>
            <a:r>
              <a:rPr lang="pt-BR" dirty="0"/>
              <a:t>qualquer símbolo, inclusive nenhum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pt-BR" dirty="0"/>
              <a:t> (um símbolo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[padrão] </a:t>
            </a:r>
            <a:r>
              <a:rPr lang="pt-BR" dirty="0"/>
              <a:t>(faz referencia a uma faixa de </a:t>
            </a:r>
            <a:r>
              <a:rPr lang="pt-BR" dirty="0" smtClean="0"/>
              <a:t>símbolos, para um caractere)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{padrões} </a:t>
            </a:r>
            <a:r>
              <a:rPr lang="pt-BR" dirty="0" smtClean="0"/>
              <a:t>(faz referencia a uma faixa de sequencias, vários caracteres)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5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pt-BR" dirty="0" smtClean="0"/>
              <a:t>-</a:t>
            </a:r>
            <a:r>
              <a:rPr lang="pt-BR" sz="2400" dirty="0" smtClean="0"/>
              <a:t> Representa qualquer sequencia de símbolos</a:t>
            </a:r>
          </a:p>
          <a:p>
            <a:pPr marL="0" indent="0">
              <a:buNone/>
            </a:pP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 descr="Curso Linux [Executando] - Oracle VM VirtualB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5701" r="18519" b="37216"/>
          <a:stretch/>
        </p:blipFill>
        <p:spPr>
          <a:xfrm>
            <a:off x="251520" y="2564904"/>
            <a:ext cx="8636736" cy="40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pt-BR" dirty="0" smtClean="0"/>
              <a:t>- Representa apenas um símbolos qualquer</a:t>
            </a:r>
          </a:p>
          <a:p>
            <a:pPr marL="0" indent="0">
              <a:buNone/>
            </a:pPr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 descr="Curso Linux [Executando] - Oracle VM VirtualB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9" t="15121" r="42469" b="63266"/>
          <a:stretch/>
        </p:blipFill>
        <p:spPr>
          <a:xfrm>
            <a:off x="755576" y="2564904"/>
            <a:ext cx="610267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[padrão]</a:t>
            </a: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/>
              <a:t>– Utilizado para representar um padrão. Pode ser utilizado de 4 maneiras diferentes.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[abc] </a:t>
            </a:r>
            <a:r>
              <a:rPr lang="pt-BR" dirty="0"/>
              <a:t>- Substitui um caractere por </a:t>
            </a:r>
            <a:r>
              <a:rPr lang="pt-BR" dirty="0" smtClean="0"/>
              <a:t>qualquer um da lista (</a:t>
            </a:r>
            <a:r>
              <a:rPr lang="pt-BR" dirty="0" err="1" smtClean="0"/>
              <a:t>a,b</a:t>
            </a:r>
            <a:r>
              <a:rPr lang="pt-BR" dirty="0"/>
              <a:t> </a:t>
            </a:r>
            <a:r>
              <a:rPr lang="pt-BR" dirty="0" smtClean="0"/>
              <a:t>ou c);</a:t>
            </a:r>
          </a:p>
          <a:p>
            <a:endParaRPr lang="pt-BR" dirty="0" smtClean="0"/>
          </a:p>
          <a:p>
            <a:r>
              <a:rPr lang="pt-BR" dirty="0"/>
              <a:t>[!abc] - Substitui um caractere por </a:t>
            </a:r>
            <a:r>
              <a:rPr lang="pt-BR" dirty="0" smtClean="0"/>
              <a:t>qualquer um, </a:t>
            </a:r>
            <a:r>
              <a:rPr lang="pt-BR" dirty="0"/>
              <a:t>exceto os da </a:t>
            </a:r>
            <a:r>
              <a:rPr lang="pt-BR" dirty="0" smtClean="0"/>
              <a:t>lista (</a:t>
            </a:r>
            <a:r>
              <a:rPr lang="pt-BR" dirty="0" err="1" smtClean="0"/>
              <a:t>a,b</a:t>
            </a:r>
            <a:r>
              <a:rPr lang="pt-BR" dirty="0" smtClean="0"/>
              <a:t> ou c);</a:t>
            </a:r>
          </a:p>
          <a:p>
            <a:endParaRPr lang="pt-BR" dirty="0" smtClean="0"/>
          </a:p>
          <a:p>
            <a:r>
              <a:rPr lang="pt-BR" dirty="0"/>
              <a:t>[</a:t>
            </a:r>
            <a:r>
              <a:rPr lang="pt-BR" dirty="0" err="1"/>
              <a:t>a-z</a:t>
            </a:r>
            <a:r>
              <a:rPr lang="pt-BR" dirty="0"/>
              <a:t>] - Substitui um caractere por todos do </a:t>
            </a:r>
            <a:r>
              <a:rPr lang="pt-BR" dirty="0" smtClean="0"/>
              <a:t>intervalo;</a:t>
            </a:r>
          </a:p>
          <a:p>
            <a:endParaRPr lang="pt-BR" dirty="0" smtClean="0"/>
          </a:p>
          <a:p>
            <a:r>
              <a:rPr lang="pt-BR" dirty="0"/>
              <a:t>[!</a:t>
            </a:r>
            <a:r>
              <a:rPr lang="pt-BR" dirty="0" err="1"/>
              <a:t>a-z</a:t>
            </a:r>
            <a:r>
              <a:rPr lang="pt-BR" dirty="0"/>
              <a:t>] - Substitui um caractere por todos exceto os do intervalo</a:t>
            </a:r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14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TTY ou Terminal Puro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pt-BR" dirty="0" smtClean="0"/>
              <a:t>Por economia de memória apenas algumas sessões são ativadas por padrão.</a:t>
            </a:r>
          </a:p>
          <a:p>
            <a:pPr>
              <a:lnSpc>
                <a:spcPct val="200000"/>
              </a:lnSpc>
            </a:pPr>
            <a:r>
              <a:rPr lang="pt-BR" dirty="0" smtClean="0"/>
              <a:t>Normalmente são 7 </a:t>
            </a:r>
            <a:r>
              <a:rPr lang="pt-BR" dirty="0" err="1" smtClean="0"/>
              <a:t>tty</a:t>
            </a:r>
            <a:endParaRPr lang="pt-BR" dirty="0" smtClean="0"/>
          </a:p>
          <a:p>
            <a:pPr>
              <a:lnSpc>
                <a:spcPct val="200000"/>
              </a:lnSpc>
            </a:pPr>
            <a:r>
              <a:rPr lang="pt-BR" dirty="0"/>
              <a:t>Servidor gráfico normalmente utiliza a ultima.</a:t>
            </a:r>
          </a:p>
          <a:p>
            <a:pPr>
              <a:lnSpc>
                <a:spcPct val="2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10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Curso Linux [Executando] - Oracle VM VirtualBox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t="14279" r="34840" b="24362"/>
          <a:stretch/>
        </p:blipFill>
        <p:spPr>
          <a:xfrm>
            <a:off x="1475656" y="1844824"/>
            <a:ext cx="5761038" cy="4616450"/>
          </a:xfrm>
        </p:spPr>
      </p:pic>
    </p:spTree>
    <p:extLst>
      <p:ext uri="{BB962C8B-B14F-4D97-AF65-F5344CB8AC3E}">
        <p14:creationId xmlns:p14="http://schemas.microsoft.com/office/powerpoint/2010/main" val="8587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{padrão} </a:t>
            </a:r>
            <a:r>
              <a:rPr lang="pt-BR" dirty="0" smtClean="0"/>
              <a:t>- Gera um padrão. Útil para criar, apagar e buscar arquivos.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ço Reservado para Conteúdo 4" descr="Curso Linux [Executando] - Oracle VM VirtualB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4" t="14280" r="44075" b="64020"/>
          <a:stretch/>
        </p:blipFill>
        <p:spPr>
          <a:xfrm>
            <a:off x="2048650" y="3645024"/>
            <a:ext cx="4859110" cy="1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Curingas *?[]{}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Quando combinados os curingas possuem poder quase infinito!</a:t>
            </a:r>
            <a:endParaRPr lang="pt-BR" dirty="0"/>
          </a:p>
        </p:txBody>
      </p:sp>
      <p:pic>
        <p:nvPicPr>
          <p:cNvPr id="7" name="Imagem 6" descr="Curso Linux [Executando] - Oracle VM VirtualB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14366" r="29383" b="16681"/>
          <a:stretch/>
        </p:blipFill>
        <p:spPr>
          <a:xfrm>
            <a:off x="179512" y="2708920"/>
            <a:ext cx="4964074" cy="4106086"/>
          </a:xfrm>
          <a:prstGeom prst="rect">
            <a:avLst/>
          </a:prstGeom>
        </p:spPr>
      </p:pic>
      <p:pic>
        <p:nvPicPr>
          <p:cNvPr id="8" name="Imagem 7" descr="Curso Linux [Executando] - Oracle VM VirtualB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14366" r="28889" b="64365"/>
          <a:stretch/>
        </p:blipFill>
        <p:spPr>
          <a:xfrm>
            <a:off x="5176910" y="2708919"/>
            <a:ext cx="3967090" cy="10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www.tuxfiles.org/linuxhelp/wildcards.html</a:t>
            </a:r>
            <a:endParaRPr lang="pt-BR" dirty="0" smtClean="0"/>
          </a:p>
          <a:p>
            <a:r>
              <a:rPr lang="pt-BR" dirty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pt.wikipedia.org/wiki/KDE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http://kde.org</a:t>
            </a:r>
            <a:endParaRPr lang="pt-BR" dirty="0" smtClean="0"/>
          </a:p>
          <a:p>
            <a:r>
              <a:rPr lang="pt-BR" dirty="0">
                <a:hlinkClick r:id="rId5"/>
              </a:rPr>
              <a:t>http://br.gnome.org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r>
              <a:rPr lang="pt-BR" dirty="0">
                <a:hlinkClick r:id="rId6"/>
              </a:rPr>
              <a:t>https://</a:t>
            </a:r>
            <a:r>
              <a:rPr lang="pt-BR" dirty="0" smtClean="0">
                <a:hlinkClick r:id="rId6"/>
              </a:rPr>
              <a:t>wiki.archlinux.org/index.php/Desktop_Environment</a:t>
            </a:r>
            <a:endParaRPr lang="pt-BR" dirty="0" smtClean="0"/>
          </a:p>
          <a:p>
            <a:r>
              <a:rPr lang="pt-BR" dirty="0">
                <a:hlinkClick r:id="rId7"/>
              </a:rPr>
              <a:t>http://www.guiafoca.org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576646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1701</Words>
  <Application>Microsoft Office PowerPoint</Application>
  <PresentationFormat>Apresentação na tela (4:3)</PresentationFormat>
  <Paragraphs>366</Paragraphs>
  <Slides>93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4" baseType="lpstr">
      <vt:lpstr/>
      <vt:lpstr>Introdução ao Sistema Operacional Linux</vt:lpstr>
      <vt:lpstr>Conteúdo</vt:lpstr>
      <vt:lpstr>Usando o Linux</vt:lpstr>
      <vt:lpstr>Usando o Linux no Texto</vt:lpstr>
      <vt:lpstr>TTY ou Terminal Puro</vt:lpstr>
      <vt:lpstr>TTY ou Terminal Puro</vt:lpstr>
      <vt:lpstr>TTY ou Terminal Puro</vt:lpstr>
      <vt:lpstr>TTY ou Terminal Puro</vt:lpstr>
      <vt:lpstr>TTY ou Terminal Puro</vt:lpstr>
      <vt:lpstr>Como usar o Terminal Puro</vt:lpstr>
      <vt:lpstr>Como usar o Terminal Puro</vt:lpstr>
      <vt:lpstr>Como usar o Terminal Puro</vt:lpstr>
      <vt:lpstr>Como usar o Terminal Puro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Emulador de Terminal</vt:lpstr>
      <vt:lpstr>Sessão Remota (SSH)</vt:lpstr>
      <vt:lpstr>Sessão Remota (SSH)</vt:lpstr>
      <vt:lpstr>Sessão Remota (SSH)</vt:lpstr>
      <vt:lpstr>Sessão Remota (SSH)</vt:lpstr>
      <vt:lpstr>Sessão Remota (SSH)</vt:lpstr>
      <vt:lpstr>Interface Texto: SHELL</vt:lpstr>
      <vt:lpstr>Interface Texto: SHELL</vt:lpstr>
      <vt:lpstr>Interface Texto: SHELL</vt:lpstr>
      <vt:lpstr>Interface Texto: SHELL</vt:lpstr>
      <vt:lpstr>Interface Texto: SHELL</vt:lpstr>
      <vt:lpstr>Interface Texto: SHELL</vt:lpstr>
      <vt:lpstr>Por que utilizar comandos?</vt:lpstr>
      <vt:lpstr>Por que utilizar comandos?</vt:lpstr>
      <vt:lpstr>Por que utilizar comandos?</vt:lpstr>
      <vt:lpstr>Por que utilizar comandos?</vt:lpstr>
      <vt:lpstr>Por que utilizar comandos?</vt:lpstr>
      <vt:lpstr>Por que utilizar comandos?</vt:lpstr>
      <vt:lpstr>Por que utilizar comandos?</vt:lpstr>
      <vt:lpstr>Exemplos</vt:lpstr>
      <vt:lpstr>Por que utilizar comandos?</vt:lpstr>
      <vt:lpstr>!!!!!!!!!!!!!!!!!!!!!!!!!!</vt:lpstr>
      <vt:lpstr>Um simples exemplo:</vt:lpstr>
      <vt:lpstr>COMANDOS NÃO SÃO BRINQUEDOS!</vt:lpstr>
      <vt:lpstr>COMANDOS NÃO SÃO BRINQUEDOS!</vt:lpstr>
      <vt:lpstr>COMANDOS NÃO SÃO BRINQUEDOS!</vt:lpstr>
      <vt:lpstr>Interface Gráfica</vt:lpstr>
      <vt:lpstr>Interface Gráfica</vt:lpstr>
      <vt:lpstr>Interface Gráfica</vt:lpstr>
      <vt:lpstr>Interface Gráfica</vt:lpstr>
      <vt:lpstr>Interface Gráfica</vt:lpstr>
      <vt:lpstr>Apresentação do PowerPoint</vt:lpstr>
      <vt:lpstr>Interface Gráfica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Ambiente Desktop</vt:lpstr>
      <vt:lpstr>KDE (K Desktop Environment)</vt:lpstr>
      <vt:lpstr>Apresentação do PowerPoint</vt:lpstr>
      <vt:lpstr>Apresentação do PowerPoint</vt:lpstr>
      <vt:lpstr>Apresentação do PowerPoint</vt:lpstr>
      <vt:lpstr>Apresentação do PowerPoint</vt:lpstr>
      <vt:lpstr>Gnome</vt:lpstr>
      <vt:lpstr>Apresentação do PowerPoint</vt:lpstr>
      <vt:lpstr>Apresentação do PowerPoint</vt:lpstr>
      <vt:lpstr>Apresentação do PowerPoint</vt:lpstr>
      <vt:lpstr>XFCE</vt:lpstr>
      <vt:lpstr>Apresentação do PowerPoint</vt:lpstr>
      <vt:lpstr>Apresentação do PowerPoint</vt:lpstr>
      <vt:lpstr>Exemplo: Ubuntu com XFCE e KDE</vt:lpstr>
      <vt:lpstr>Comandos para Diretórios e Arquivos</vt:lpstr>
      <vt:lpstr>Comandos de Arquivos e Diretórios</vt:lpstr>
      <vt:lpstr>Antes de Começar...</vt:lpstr>
      <vt:lpstr>Antes de Começar...</vt:lpstr>
      <vt:lpstr>Antes de Começar</vt:lpstr>
      <vt:lpstr>Antes de Começar</vt:lpstr>
      <vt:lpstr>Comandos de Arquivos e Diretórios</vt:lpstr>
      <vt:lpstr>Comandos de Arquivos e Diretórios</vt:lpstr>
      <vt:lpstr>Comandos de Arquivos e Diretórios</vt:lpstr>
      <vt:lpstr>Curingas *?[]{}</vt:lpstr>
      <vt:lpstr>Curingas *?[]{}</vt:lpstr>
      <vt:lpstr>Curingas *?[]{}</vt:lpstr>
      <vt:lpstr>Curingas *?[]{}</vt:lpstr>
      <vt:lpstr>Curingas *?[]{}</vt:lpstr>
      <vt:lpstr>Curingas *?[]{}</vt:lpstr>
      <vt:lpstr>Curingas *?[]{}</vt:lpstr>
      <vt:lpstr>Curingas *?[]{}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Sistema Operacional Linux</dc:title>
  <dc:creator>Gabriel</dc:creator>
  <cp:lastModifiedBy>Gabriel</cp:lastModifiedBy>
  <cp:revision>106</cp:revision>
  <dcterms:modified xsi:type="dcterms:W3CDTF">2013-04-24T21:32:08Z</dcterms:modified>
</cp:coreProperties>
</file>